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467" r:id="rId3"/>
    <p:sldId id="2468" r:id="rId4"/>
    <p:sldId id="1810" r:id="rId5"/>
    <p:sldId id="1811" r:id="rId6"/>
    <p:sldId id="1215" r:id="rId7"/>
    <p:sldId id="2373" r:id="rId8"/>
    <p:sldId id="2274" r:id="rId9"/>
    <p:sldId id="1872" r:id="rId10"/>
    <p:sldId id="1873" r:id="rId11"/>
    <p:sldId id="1874" r:id="rId12"/>
    <p:sldId id="1875" r:id="rId13"/>
    <p:sldId id="1876" r:id="rId14"/>
    <p:sldId id="1877" r:id="rId15"/>
    <p:sldId id="2214" r:id="rId16"/>
    <p:sldId id="1929" r:id="rId17"/>
    <p:sldId id="2276" r:id="rId19"/>
    <p:sldId id="1982" r:id="rId20"/>
    <p:sldId id="2275" r:id="rId21"/>
    <p:sldId id="2277" r:id="rId22"/>
    <p:sldId id="2278" r:id="rId23"/>
    <p:sldId id="2279" r:id="rId24"/>
    <p:sldId id="1990" r:id="rId25"/>
    <p:sldId id="1991" r:id="rId26"/>
    <p:sldId id="1987" r:id="rId27"/>
    <p:sldId id="2280" r:id="rId28"/>
    <p:sldId id="1989" r:id="rId29"/>
    <p:sldId id="2281" r:id="rId30"/>
    <p:sldId id="2282" r:id="rId31"/>
    <p:sldId id="2329" r:id="rId32"/>
    <p:sldId id="2284" r:id="rId33"/>
    <p:sldId id="2286" r:id="rId34"/>
    <p:sldId id="2287" r:id="rId35"/>
    <p:sldId id="2288" r:id="rId36"/>
    <p:sldId id="2289" r:id="rId37"/>
    <p:sldId id="2290" r:id="rId38"/>
    <p:sldId id="2291" r:id="rId39"/>
    <p:sldId id="2292" r:id="rId40"/>
    <p:sldId id="2293" r:id="rId41"/>
    <p:sldId id="2294" r:id="rId42"/>
    <p:sldId id="2295" r:id="rId43"/>
    <p:sldId id="2296" r:id="rId44"/>
    <p:sldId id="2297" r:id="rId45"/>
    <p:sldId id="2298" r:id="rId46"/>
    <p:sldId id="2299" r:id="rId47"/>
    <p:sldId id="2300" r:id="rId48"/>
    <p:sldId id="2301" r:id="rId49"/>
    <p:sldId id="2440" r:id="rId50"/>
    <p:sldId id="2303" r:id="rId51"/>
    <p:sldId id="2304" r:id="rId52"/>
    <p:sldId id="2305" r:id="rId53"/>
    <p:sldId id="2307" r:id="rId54"/>
    <p:sldId id="2308" r:id="rId55"/>
    <p:sldId id="2309" r:id="rId56"/>
    <p:sldId id="2310" r:id="rId57"/>
    <p:sldId id="2311" r:id="rId58"/>
    <p:sldId id="2312" r:id="rId59"/>
    <p:sldId id="2313" r:id="rId60"/>
    <p:sldId id="2330" r:id="rId61"/>
    <p:sldId id="2315" r:id="rId62"/>
    <p:sldId id="2316" r:id="rId63"/>
    <p:sldId id="2317" r:id="rId64"/>
    <p:sldId id="2318" r:id="rId65"/>
    <p:sldId id="2319" r:id="rId66"/>
    <p:sldId id="2320" r:id="rId67"/>
    <p:sldId id="2321" r:id="rId68"/>
    <p:sldId id="2322" r:id="rId69"/>
    <p:sldId id="2323" r:id="rId70"/>
    <p:sldId id="2324" r:id="rId71"/>
    <p:sldId id="2325" r:id="rId72"/>
    <p:sldId id="2326" r:id="rId73"/>
    <p:sldId id="2327" r:id="rId74"/>
    <p:sldId id="2328" r:id="rId75"/>
    <p:sldId id="472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>
        <p:scale>
          <a:sx n="50" d="100"/>
          <a:sy n="50" d="100"/>
        </p:scale>
        <p:origin x="1332" y="567"/>
      </p:cViewPr>
      <p:guideLst>
        <p:guide orient="horz" pos="2296"/>
        <p:guide pos="37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gs" Target="tags/tag449.xml"/><Relationship Id="rId80" Type="http://schemas.openxmlformats.org/officeDocument/2006/relationships/commentAuthors" Target="commentAuthors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19.jpeg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tags" Target="../tags/tag179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23.png"/><Relationship Id="rId4" Type="http://schemas.openxmlformats.org/officeDocument/2006/relationships/image" Target="../media/image24.png"/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1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4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5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8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187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285.xml"/><Relationship Id="rId98" Type="http://schemas.openxmlformats.org/officeDocument/2006/relationships/tags" Target="../tags/tag284.xml"/><Relationship Id="rId97" Type="http://schemas.openxmlformats.org/officeDocument/2006/relationships/tags" Target="../tags/tag283.xml"/><Relationship Id="rId96" Type="http://schemas.openxmlformats.org/officeDocument/2006/relationships/tags" Target="../tags/tag282.xml"/><Relationship Id="rId95" Type="http://schemas.openxmlformats.org/officeDocument/2006/relationships/tags" Target="../tags/tag281.xml"/><Relationship Id="rId94" Type="http://schemas.openxmlformats.org/officeDocument/2006/relationships/tags" Target="../tags/tag280.xml"/><Relationship Id="rId93" Type="http://schemas.openxmlformats.org/officeDocument/2006/relationships/tags" Target="../tags/tag279.xml"/><Relationship Id="rId92" Type="http://schemas.openxmlformats.org/officeDocument/2006/relationships/tags" Target="../tags/tag278.xml"/><Relationship Id="rId91" Type="http://schemas.openxmlformats.org/officeDocument/2006/relationships/tags" Target="../tags/tag277.xml"/><Relationship Id="rId90" Type="http://schemas.openxmlformats.org/officeDocument/2006/relationships/tags" Target="../tags/tag276.xml"/><Relationship Id="rId9" Type="http://schemas.openxmlformats.org/officeDocument/2006/relationships/tags" Target="../tags/tag195.xml"/><Relationship Id="rId89" Type="http://schemas.openxmlformats.org/officeDocument/2006/relationships/tags" Target="../tags/tag275.xml"/><Relationship Id="rId88" Type="http://schemas.openxmlformats.org/officeDocument/2006/relationships/tags" Target="../tags/tag274.xml"/><Relationship Id="rId87" Type="http://schemas.openxmlformats.org/officeDocument/2006/relationships/tags" Target="../tags/tag273.xml"/><Relationship Id="rId86" Type="http://schemas.openxmlformats.org/officeDocument/2006/relationships/tags" Target="../tags/tag272.xml"/><Relationship Id="rId85" Type="http://schemas.openxmlformats.org/officeDocument/2006/relationships/tags" Target="../tags/tag271.xml"/><Relationship Id="rId84" Type="http://schemas.openxmlformats.org/officeDocument/2006/relationships/tags" Target="../tags/tag270.xml"/><Relationship Id="rId83" Type="http://schemas.openxmlformats.org/officeDocument/2006/relationships/tags" Target="../tags/tag269.xml"/><Relationship Id="rId82" Type="http://schemas.openxmlformats.org/officeDocument/2006/relationships/tags" Target="../tags/tag268.xml"/><Relationship Id="rId81" Type="http://schemas.openxmlformats.org/officeDocument/2006/relationships/tags" Target="../tags/tag267.xml"/><Relationship Id="rId80" Type="http://schemas.openxmlformats.org/officeDocument/2006/relationships/tags" Target="../tags/tag266.xml"/><Relationship Id="rId8" Type="http://schemas.openxmlformats.org/officeDocument/2006/relationships/tags" Target="../tags/tag194.xml"/><Relationship Id="rId79" Type="http://schemas.openxmlformats.org/officeDocument/2006/relationships/tags" Target="../tags/tag265.xml"/><Relationship Id="rId78" Type="http://schemas.openxmlformats.org/officeDocument/2006/relationships/tags" Target="../tags/tag264.xml"/><Relationship Id="rId77" Type="http://schemas.openxmlformats.org/officeDocument/2006/relationships/tags" Target="../tags/tag263.xml"/><Relationship Id="rId76" Type="http://schemas.openxmlformats.org/officeDocument/2006/relationships/tags" Target="../tags/tag262.xml"/><Relationship Id="rId75" Type="http://schemas.openxmlformats.org/officeDocument/2006/relationships/tags" Target="../tags/tag261.xml"/><Relationship Id="rId74" Type="http://schemas.openxmlformats.org/officeDocument/2006/relationships/tags" Target="../tags/tag260.xml"/><Relationship Id="rId73" Type="http://schemas.openxmlformats.org/officeDocument/2006/relationships/tags" Target="../tags/tag259.xml"/><Relationship Id="rId72" Type="http://schemas.openxmlformats.org/officeDocument/2006/relationships/tags" Target="../tags/tag258.xml"/><Relationship Id="rId71" Type="http://schemas.openxmlformats.org/officeDocument/2006/relationships/tags" Target="../tags/tag257.xml"/><Relationship Id="rId70" Type="http://schemas.openxmlformats.org/officeDocument/2006/relationships/tags" Target="../tags/tag256.xml"/><Relationship Id="rId7" Type="http://schemas.openxmlformats.org/officeDocument/2006/relationships/tags" Target="../tags/tag193.xml"/><Relationship Id="rId69" Type="http://schemas.openxmlformats.org/officeDocument/2006/relationships/tags" Target="../tags/tag255.xml"/><Relationship Id="rId68" Type="http://schemas.openxmlformats.org/officeDocument/2006/relationships/tags" Target="../tags/tag254.xml"/><Relationship Id="rId67" Type="http://schemas.openxmlformats.org/officeDocument/2006/relationships/tags" Target="../tags/tag253.xml"/><Relationship Id="rId66" Type="http://schemas.openxmlformats.org/officeDocument/2006/relationships/tags" Target="../tags/tag252.xml"/><Relationship Id="rId65" Type="http://schemas.openxmlformats.org/officeDocument/2006/relationships/tags" Target="../tags/tag251.xml"/><Relationship Id="rId64" Type="http://schemas.openxmlformats.org/officeDocument/2006/relationships/tags" Target="../tags/tag250.xml"/><Relationship Id="rId63" Type="http://schemas.openxmlformats.org/officeDocument/2006/relationships/tags" Target="../tags/tag249.xml"/><Relationship Id="rId62" Type="http://schemas.openxmlformats.org/officeDocument/2006/relationships/tags" Target="../tags/tag248.xml"/><Relationship Id="rId61" Type="http://schemas.openxmlformats.org/officeDocument/2006/relationships/tags" Target="../tags/tag247.xml"/><Relationship Id="rId60" Type="http://schemas.openxmlformats.org/officeDocument/2006/relationships/tags" Target="../tags/tag246.xml"/><Relationship Id="rId6" Type="http://schemas.openxmlformats.org/officeDocument/2006/relationships/tags" Target="../tags/tag192.xml"/><Relationship Id="rId59" Type="http://schemas.openxmlformats.org/officeDocument/2006/relationships/tags" Target="../tags/tag245.xml"/><Relationship Id="rId58" Type="http://schemas.openxmlformats.org/officeDocument/2006/relationships/tags" Target="../tags/tag244.xml"/><Relationship Id="rId57" Type="http://schemas.openxmlformats.org/officeDocument/2006/relationships/tags" Target="../tags/tag243.xml"/><Relationship Id="rId56" Type="http://schemas.openxmlformats.org/officeDocument/2006/relationships/tags" Target="../tags/tag242.xml"/><Relationship Id="rId55" Type="http://schemas.openxmlformats.org/officeDocument/2006/relationships/tags" Target="../tags/tag241.xml"/><Relationship Id="rId54" Type="http://schemas.openxmlformats.org/officeDocument/2006/relationships/tags" Target="../tags/tag240.xml"/><Relationship Id="rId53" Type="http://schemas.openxmlformats.org/officeDocument/2006/relationships/tags" Target="../tags/tag239.xml"/><Relationship Id="rId52" Type="http://schemas.openxmlformats.org/officeDocument/2006/relationships/tags" Target="../tags/tag238.xml"/><Relationship Id="rId51" Type="http://schemas.openxmlformats.org/officeDocument/2006/relationships/tags" Target="../tags/tag237.xml"/><Relationship Id="rId50" Type="http://schemas.openxmlformats.org/officeDocument/2006/relationships/tags" Target="../tags/tag236.xml"/><Relationship Id="rId5" Type="http://schemas.openxmlformats.org/officeDocument/2006/relationships/tags" Target="../tags/tag191.xml"/><Relationship Id="rId49" Type="http://schemas.openxmlformats.org/officeDocument/2006/relationships/tags" Target="../tags/tag235.xml"/><Relationship Id="rId48" Type="http://schemas.openxmlformats.org/officeDocument/2006/relationships/tags" Target="../tags/tag234.xml"/><Relationship Id="rId47" Type="http://schemas.openxmlformats.org/officeDocument/2006/relationships/tags" Target="../tags/tag233.xml"/><Relationship Id="rId46" Type="http://schemas.openxmlformats.org/officeDocument/2006/relationships/tags" Target="../tags/tag232.xml"/><Relationship Id="rId45" Type="http://schemas.openxmlformats.org/officeDocument/2006/relationships/tags" Target="../tags/tag231.xml"/><Relationship Id="rId44" Type="http://schemas.openxmlformats.org/officeDocument/2006/relationships/tags" Target="../tags/tag230.xml"/><Relationship Id="rId43" Type="http://schemas.openxmlformats.org/officeDocument/2006/relationships/tags" Target="../tags/tag229.xml"/><Relationship Id="rId42" Type="http://schemas.openxmlformats.org/officeDocument/2006/relationships/tags" Target="../tags/tag228.xml"/><Relationship Id="rId41" Type="http://schemas.openxmlformats.org/officeDocument/2006/relationships/tags" Target="../tags/tag227.xml"/><Relationship Id="rId40" Type="http://schemas.openxmlformats.org/officeDocument/2006/relationships/tags" Target="../tags/tag226.xml"/><Relationship Id="rId4" Type="http://schemas.openxmlformats.org/officeDocument/2006/relationships/tags" Target="../tags/tag190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tags" Target="../tags/tag222.xml"/><Relationship Id="rId35" Type="http://schemas.openxmlformats.org/officeDocument/2006/relationships/tags" Target="../tags/tag221.xml"/><Relationship Id="rId34" Type="http://schemas.openxmlformats.org/officeDocument/2006/relationships/tags" Target="../tags/tag220.xml"/><Relationship Id="rId33" Type="http://schemas.openxmlformats.org/officeDocument/2006/relationships/tags" Target="../tags/tag219.xml"/><Relationship Id="rId32" Type="http://schemas.openxmlformats.org/officeDocument/2006/relationships/tags" Target="../tags/tag218.xml"/><Relationship Id="rId31" Type="http://schemas.openxmlformats.org/officeDocument/2006/relationships/tags" Target="../tags/tag217.xml"/><Relationship Id="rId30" Type="http://schemas.openxmlformats.org/officeDocument/2006/relationships/tags" Target="../tags/tag216.xml"/><Relationship Id="rId3" Type="http://schemas.openxmlformats.org/officeDocument/2006/relationships/tags" Target="../tags/tag189.xml"/><Relationship Id="rId29" Type="http://schemas.openxmlformats.org/officeDocument/2006/relationships/tags" Target="../tags/tag215.xml"/><Relationship Id="rId28" Type="http://schemas.openxmlformats.org/officeDocument/2006/relationships/tags" Target="../tags/tag214.xml"/><Relationship Id="rId27" Type="http://schemas.openxmlformats.org/officeDocument/2006/relationships/tags" Target="../tags/tag213.xml"/><Relationship Id="rId26" Type="http://schemas.openxmlformats.org/officeDocument/2006/relationships/tags" Target="../tags/tag212.xml"/><Relationship Id="rId25" Type="http://schemas.openxmlformats.org/officeDocument/2006/relationships/tags" Target="../tags/tag211.xml"/><Relationship Id="rId24" Type="http://schemas.openxmlformats.org/officeDocument/2006/relationships/tags" Target="../tags/tag210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image" Target="../media/image12.jpeg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8.xml"/><Relationship Id="rId119" Type="http://schemas.openxmlformats.org/officeDocument/2006/relationships/image" Target="../media/image4.png"/><Relationship Id="rId118" Type="http://schemas.openxmlformats.org/officeDocument/2006/relationships/tags" Target="../tags/tag304.xml"/><Relationship Id="rId117" Type="http://schemas.openxmlformats.org/officeDocument/2006/relationships/tags" Target="../tags/tag303.xml"/><Relationship Id="rId116" Type="http://schemas.openxmlformats.org/officeDocument/2006/relationships/tags" Target="../tags/tag302.xml"/><Relationship Id="rId115" Type="http://schemas.openxmlformats.org/officeDocument/2006/relationships/tags" Target="../tags/tag301.xml"/><Relationship Id="rId114" Type="http://schemas.openxmlformats.org/officeDocument/2006/relationships/tags" Target="../tags/tag300.xml"/><Relationship Id="rId113" Type="http://schemas.openxmlformats.org/officeDocument/2006/relationships/tags" Target="../tags/tag299.xml"/><Relationship Id="rId112" Type="http://schemas.openxmlformats.org/officeDocument/2006/relationships/tags" Target="../tags/tag298.xml"/><Relationship Id="rId111" Type="http://schemas.openxmlformats.org/officeDocument/2006/relationships/tags" Target="../tags/tag297.xml"/><Relationship Id="rId110" Type="http://schemas.openxmlformats.org/officeDocument/2006/relationships/tags" Target="../tags/tag296.xml"/><Relationship Id="rId11" Type="http://schemas.openxmlformats.org/officeDocument/2006/relationships/tags" Target="../tags/tag197.xml"/><Relationship Id="rId109" Type="http://schemas.openxmlformats.org/officeDocument/2006/relationships/tags" Target="../tags/tag295.xml"/><Relationship Id="rId108" Type="http://schemas.openxmlformats.org/officeDocument/2006/relationships/tags" Target="../tags/tag294.xml"/><Relationship Id="rId107" Type="http://schemas.openxmlformats.org/officeDocument/2006/relationships/tags" Target="../tags/tag293.xml"/><Relationship Id="rId106" Type="http://schemas.openxmlformats.org/officeDocument/2006/relationships/tags" Target="../tags/tag292.xml"/><Relationship Id="rId105" Type="http://schemas.openxmlformats.org/officeDocument/2006/relationships/tags" Target="../tags/tag291.xml"/><Relationship Id="rId104" Type="http://schemas.openxmlformats.org/officeDocument/2006/relationships/tags" Target="../tags/tag290.xml"/><Relationship Id="rId103" Type="http://schemas.openxmlformats.org/officeDocument/2006/relationships/tags" Target="../tags/tag289.xml"/><Relationship Id="rId102" Type="http://schemas.openxmlformats.org/officeDocument/2006/relationships/tags" Target="../tags/tag288.xml"/><Relationship Id="rId101" Type="http://schemas.openxmlformats.org/officeDocument/2006/relationships/tags" Target="../tags/tag287.xml"/><Relationship Id="rId100" Type="http://schemas.openxmlformats.org/officeDocument/2006/relationships/tags" Target="../tags/tag286.xml"/><Relationship Id="rId10" Type="http://schemas.openxmlformats.org/officeDocument/2006/relationships/tags" Target="../tags/tag196.xml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6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8.xml"/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9.xml"/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jpeg"/><Relationship Id="rId4" Type="http://schemas.openxmlformats.org/officeDocument/2006/relationships/image" Target="../media/image43.png"/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8.jpeg"/><Relationship Id="rId6" Type="http://schemas.openxmlformats.org/officeDocument/2006/relationships/tags" Target="../tags/tag310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6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6.jpeg"/><Relationship Id="rId4" Type="http://schemas.openxmlformats.org/officeDocument/2006/relationships/image" Target="../media/image47.jpeg"/><Relationship Id="rId3" Type="http://schemas.openxmlformats.org/officeDocument/2006/relationships/image" Target="../media/image45.jpeg"/><Relationship Id="rId2" Type="http://schemas.openxmlformats.org/officeDocument/2006/relationships/image" Target="../media/image48.jpe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jpeg"/><Relationship Id="rId4" Type="http://schemas.openxmlformats.org/officeDocument/2006/relationships/image" Target="../media/image48.jpeg"/><Relationship Id="rId3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8.jpeg"/><Relationship Id="rId4" Type="http://schemas.openxmlformats.org/officeDocument/2006/relationships/image" Target="../media/image45.jpeg"/><Relationship Id="rId3" Type="http://schemas.openxmlformats.org/officeDocument/2006/relationships/image" Target="../media/image43.png"/><Relationship Id="rId2" Type="http://schemas.openxmlformats.org/officeDocument/2006/relationships/image" Target="../media/image49.jpe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5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7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316.xml"/></Relationships>
</file>

<file path=ppt/slides/_rels/slide58.xml.rels><?xml version="1.0" encoding="UTF-8" standalone="yes"?>
<Relationships xmlns="http://schemas.openxmlformats.org/package/2006/relationships"><Relationship Id="rId99" Type="http://schemas.openxmlformats.org/officeDocument/2006/relationships/tags" Target="../tags/tag414.xml"/><Relationship Id="rId98" Type="http://schemas.openxmlformats.org/officeDocument/2006/relationships/tags" Target="../tags/tag413.xml"/><Relationship Id="rId97" Type="http://schemas.openxmlformats.org/officeDocument/2006/relationships/tags" Target="../tags/tag412.xml"/><Relationship Id="rId96" Type="http://schemas.openxmlformats.org/officeDocument/2006/relationships/tags" Target="../tags/tag411.xml"/><Relationship Id="rId95" Type="http://schemas.openxmlformats.org/officeDocument/2006/relationships/tags" Target="../tags/tag410.xml"/><Relationship Id="rId94" Type="http://schemas.openxmlformats.org/officeDocument/2006/relationships/tags" Target="../tags/tag409.xml"/><Relationship Id="rId93" Type="http://schemas.openxmlformats.org/officeDocument/2006/relationships/tags" Target="../tags/tag408.xml"/><Relationship Id="rId92" Type="http://schemas.openxmlformats.org/officeDocument/2006/relationships/tags" Target="../tags/tag407.xml"/><Relationship Id="rId91" Type="http://schemas.openxmlformats.org/officeDocument/2006/relationships/tags" Target="../tags/tag406.xml"/><Relationship Id="rId90" Type="http://schemas.openxmlformats.org/officeDocument/2006/relationships/tags" Target="../tags/tag405.xml"/><Relationship Id="rId9" Type="http://schemas.openxmlformats.org/officeDocument/2006/relationships/tags" Target="../tags/tag324.xml"/><Relationship Id="rId89" Type="http://schemas.openxmlformats.org/officeDocument/2006/relationships/tags" Target="../tags/tag404.xml"/><Relationship Id="rId88" Type="http://schemas.openxmlformats.org/officeDocument/2006/relationships/tags" Target="../tags/tag403.xml"/><Relationship Id="rId87" Type="http://schemas.openxmlformats.org/officeDocument/2006/relationships/tags" Target="../tags/tag402.xml"/><Relationship Id="rId86" Type="http://schemas.openxmlformats.org/officeDocument/2006/relationships/tags" Target="../tags/tag401.xml"/><Relationship Id="rId85" Type="http://schemas.openxmlformats.org/officeDocument/2006/relationships/tags" Target="../tags/tag400.xml"/><Relationship Id="rId84" Type="http://schemas.openxmlformats.org/officeDocument/2006/relationships/tags" Target="../tags/tag399.xml"/><Relationship Id="rId83" Type="http://schemas.openxmlformats.org/officeDocument/2006/relationships/tags" Target="../tags/tag398.xml"/><Relationship Id="rId82" Type="http://schemas.openxmlformats.org/officeDocument/2006/relationships/tags" Target="../tags/tag397.xml"/><Relationship Id="rId81" Type="http://schemas.openxmlformats.org/officeDocument/2006/relationships/tags" Target="../tags/tag396.xml"/><Relationship Id="rId80" Type="http://schemas.openxmlformats.org/officeDocument/2006/relationships/tags" Target="../tags/tag395.xml"/><Relationship Id="rId8" Type="http://schemas.openxmlformats.org/officeDocument/2006/relationships/tags" Target="../tags/tag323.xml"/><Relationship Id="rId79" Type="http://schemas.openxmlformats.org/officeDocument/2006/relationships/tags" Target="../tags/tag394.xml"/><Relationship Id="rId78" Type="http://schemas.openxmlformats.org/officeDocument/2006/relationships/tags" Target="../tags/tag393.xml"/><Relationship Id="rId77" Type="http://schemas.openxmlformats.org/officeDocument/2006/relationships/tags" Target="../tags/tag392.xml"/><Relationship Id="rId76" Type="http://schemas.openxmlformats.org/officeDocument/2006/relationships/tags" Target="../tags/tag391.xml"/><Relationship Id="rId75" Type="http://schemas.openxmlformats.org/officeDocument/2006/relationships/tags" Target="../tags/tag390.xml"/><Relationship Id="rId74" Type="http://schemas.openxmlformats.org/officeDocument/2006/relationships/tags" Target="../tags/tag389.xml"/><Relationship Id="rId73" Type="http://schemas.openxmlformats.org/officeDocument/2006/relationships/tags" Target="../tags/tag388.xml"/><Relationship Id="rId72" Type="http://schemas.openxmlformats.org/officeDocument/2006/relationships/tags" Target="../tags/tag387.xml"/><Relationship Id="rId71" Type="http://schemas.openxmlformats.org/officeDocument/2006/relationships/tags" Target="../tags/tag386.xml"/><Relationship Id="rId70" Type="http://schemas.openxmlformats.org/officeDocument/2006/relationships/tags" Target="../tags/tag385.xml"/><Relationship Id="rId7" Type="http://schemas.openxmlformats.org/officeDocument/2006/relationships/tags" Target="../tags/tag322.xml"/><Relationship Id="rId69" Type="http://schemas.openxmlformats.org/officeDocument/2006/relationships/tags" Target="../tags/tag384.xml"/><Relationship Id="rId68" Type="http://schemas.openxmlformats.org/officeDocument/2006/relationships/tags" Target="../tags/tag383.xml"/><Relationship Id="rId67" Type="http://schemas.openxmlformats.org/officeDocument/2006/relationships/tags" Target="../tags/tag382.xml"/><Relationship Id="rId66" Type="http://schemas.openxmlformats.org/officeDocument/2006/relationships/tags" Target="../tags/tag381.xml"/><Relationship Id="rId65" Type="http://schemas.openxmlformats.org/officeDocument/2006/relationships/tags" Target="../tags/tag380.xml"/><Relationship Id="rId64" Type="http://schemas.openxmlformats.org/officeDocument/2006/relationships/tags" Target="../tags/tag379.xml"/><Relationship Id="rId63" Type="http://schemas.openxmlformats.org/officeDocument/2006/relationships/tags" Target="../tags/tag378.xml"/><Relationship Id="rId62" Type="http://schemas.openxmlformats.org/officeDocument/2006/relationships/tags" Target="../tags/tag377.xml"/><Relationship Id="rId61" Type="http://schemas.openxmlformats.org/officeDocument/2006/relationships/tags" Target="../tags/tag376.xml"/><Relationship Id="rId60" Type="http://schemas.openxmlformats.org/officeDocument/2006/relationships/tags" Target="../tags/tag375.xml"/><Relationship Id="rId6" Type="http://schemas.openxmlformats.org/officeDocument/2006/relationships/tags" Target="../tags/tag321.xml"/><Relationship Id="rId59" Type="http://schemas.openxmlformats.org/officeDocument/2006/relationships/tags" Target="../tags/tag374.xml"/><Relationship Id="rId58" Type="http://schemas.openxmlformats.org/officeDocument/2006/relationships/tags" Target="../tags/tag373.xml"/><Relationship Id="rId57" Type="http://schemas.openxmlformats.org/officeDocument/2006/relationships/tags" Target="../tags/tag372.xml"/><Relationship Id="rId56" Type="http://schemas.openxmlformats.org/officeDocument/2006/relationships/tags" Target="../tags/tag371.xml"/><Relationship Id="rId55" Type="http://schemas.openxmlformats.org/officeDocument/2006/relationships/tags" Target="../tags/tag370.xml"/><Relationship Id="rId54" Type="http://schemas.openxmlformats.org/officeDocument/2006/relationships/tags" Target="../tags/tag369.xml"/><Relationship Id="rId53" Type="http://schemas.openxmlformats.org/officeDocument/2006/relationships/tags" Target="../tags/tag368.xml"/><Relationship Id="rId52" Type="http://schemas.openxmlformats.org/officeDocument/2006/relationships/tags" Target="../tags/tag367.xml"/><Relationship Id="rId51" Type="http://schemas.openxmlformats.org/officeDocument/2006/relationships/tags" Target="../tags/tag366.xml"/><Relationship Id="rId50" Type="http://schemas.openxmlformats.org/officeDocument/2006/relationships/tags" Target="../tags/tag365.xml"/><Relationship Id="rId5" Type="http://schemas.openxmlformats.org/officeDocument/2006/relationships/tags" Target="../tags/tag320.xml"/><Relationship Id="rId49" Type="http://schemas.openxmlformats.org/officeDocument/2006/relationships/tags" Target="../tags/tag364.xml"/><Relationship Id="rId48" Type="http://schemas.openxmlformats.org/officeDocument/2006/relationships/tags" Target="../tags/tag363.xml"/><Relationship Id="rId47" Type="http://schemas.openxmlformats.org/officeDocument/2006/relationships/tags" Target="../tags/tag362.xml"/><Relationship Id="rId46" Type="http://schemas.openxmlformats.org/officeDocument/2006/relationships/tags" Target="../tags/tag361.xml"/><Relationship Id="rId45" Type="http://schemas.openxmlformats.org/officeDocument/2006/relationships/tags" Target="../tags/tag360.xml"/><Relationship Id="rId44" Type="http://schemas.openxmlformats.org/officeDocument/2006/relationships/tags" Target="../tags/tag359.xml"/><Relationship Id="rId43" Type="http://schemas.openxmlformats.org/officeDocument/2006/relationships/tags" Target="../tags/tag358.xml"/><Relationship Id="rId42" Type="http://schemas.openxmlformats.org/officeDocument/2006/relationships/tags" Target="../tags/tag357.xml"/><Relationship Id="rId41" Type="http://schemas.openxmlformats.org/officeDocument/2006/relationships/tags" Target="../tags/tag356.xml"/><Relationship Id="rId40" Type="http://schemas.openxmlformats.org/officeDocument/2006/relationships/tags" Target="../tags/tag355.xml"/><Relationship Id="rId4" Type="http://schemas.openxmlformats.org/officeDocument/2006/relationships/tags" Target="../tags/tag319.xml"/><Relationship Id="rId39" Type="http://schemas.openxmlformats.org/officeDocument/2006/relationships/tags" Target="../tags/tag354.xml"/><Relationship Id="rId38" Type="http://schemas.openxmlformats.org/officeDocument/2006/relationships/tags" Target="../tags/tag353.xml"/><Relationship Id="rId37" Type="http://schemas.openxmlformats.org/officeDocument/2006/relationships/tags" Target="../tags/tag352.xml"/><Relationship Id="rId36" Type="http://schemas.openxmlformats.org/officeDocument/2006/relationships/tags" Target="../tags/tag351.xml"/><Relationship Id="rId35" Type="http://schemas.openxmlformats.org/officeDocument/2006/relationships/tags" Target="../tags/tag350.xml"/><Relationship Id="rId34" Type="http://schemas.openxmlformats.org/officeDocument/2006/relationships/tags" Target="../tags/tag349.xml"/><Relationship Id="rId33" Type="http://schemas.openxmlformats.org/officeDocument/2006/relationships/tags" Target="../tags/tag348.xml"/><Relationship Id="rId32" Type="http://schemas.openxmlformats.org/officeDocument/2006/relationships/tags" Target="../tags/tag347.xml"/><Relationship Id="rId31" Type="http://schemas.openxmlformats.org/officeDocument/2006/relationships/tags" Target="../tags/tag346.xml"/><Relationship Id="rId30" Type="http://schemas.openxmlformats.org/officeDocument/2006/relationships/tags" Target="../tags/tag345.xml"/><Relationship Id="rId3" Type="http://schemas.openxmlformats.org/officeDocument/2006/relationships/tags" Target="../tags/tag318.xml"/><Relationship Id="rId29" Type="http://schemas.openxmlformats.org/officeDocument/2006/relationships/tags" Target="../tags/tag344.xml"/><Relationship Id="rId28" Type="http://schemas.openxmlformats.org/officeDocument/2006/relationships/tags" Target="../tags/tag343.xml"/><Relationship Id="rId27" Type="http://schemas.openxmlformats.org/officeDocument/2006/relationships/tags" Target="../tags/tag342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image" Target="../media/image12.jpeg"/><Relationship Id="rId19" Type="http://schemas.openxmlformats.org/officeDocument/2006/relationships/tags" Target="../tags/tag334.xml"/><Relationship Id="rId18" Type="http://schemas.openxmlformats.org/officeDocument/2006/relationships/tags" Target="../tags/tag333.xml"/><Relationship Id="rId17" Type="http://schemas.openxmlformats.org/officeDocument/2006/relationships/tags" Target="../tags/tag332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7.xml"/><Relationship Id="rId119" Type="http://schemas.openxmlformats.org/officeDocument/2006/relationships/image" Target="../media/image4.png"/><Relationship Id="rId118" Type="http://schemas.openxmlformats.org/officeDocument/2006/relationships/tags" Target="../tags/tag433.xml"/><Relationship Id="rId117" Type="http://schemas.openxmlformats.org/officeDocument/2006/relationships/tags" Target="../tags/tag432.xml"/><Relationship Id="rId116" Type="http://schemas.openxmlformats.org/officeDocument/2006/relationships/tags" Target="../tags/tag431.xml"/><Relationship Id="rId115" Type="http://schemas.openxmlformats.org/officeDocument/2006/relationships/tags" Target="../tags/tag430.xml"/><Relationship Id="rId114" Type="http://schemas.openxmlformats.org/officeDocument/2006/relationships/tags" Target="../tags/tag429.xml"/><Relationship Id="rId113" Type="http://schemas.openxmlformats.org/officeDocument/2006/relationships/tags" Target="../tags/tag428.xml"/><Relationship Id="rId112" Type="http://schemas.openxmlformats.org/officeDocument/2006/relationships/tags" Target="../tags/tag427.xml"/><Relationship Id="rId111" Type="http://schemas.openxmlformats.org/officeDocument/2006/relationships/tags" Target="../tags/tag426.xml"/><Relationship Id="rId110" Type="http://schemas.openxmlformats.org/officeDocument/2006/relationships/tags" Target="../tags/tag425.xml"/><Relationship Id="rId11" Type="http://schemas.openxmlformats.org/officeDocument/2006/relationships/tags" Target="../tags/tag326.xml"/><Relationship Id="rId109" Type="http://schemas.openxmlformats.org/officeDocument/2006/relationships/tags" Target="../tags/tag424.xml"/><Relationship Id="rId108" Type="http://schemas.openxmlformats.org/officeDocument/2006/relationships/tags" Target="../tags/tag423.xml"/><Relationship Id="rId107" Type="http://schemas.openxmlformats.org/officeDocument/2006/relationships/tags" Target="../tags/tag422.xml"/><Relationship Id="rId106" Type="http://schemas.openxmlformats.org/officeDocument/2006/relationships/tags" Target="../tags/tag421.xml"/><Relationship Id="rId105" Type="http://schemas.openxmlformats.org/officeDocument/2006/relationships/tags" Target="../tags/tag420.xml"/><Relationship Id="rId104" Type="http://schemas.openxmlformats.org/officeDocument/2006/relationships/tags" Target="../tags/tag419.xml"/><Relationship Id="rId103" Type="http://schemas.openxmlformats.org/officeDocument/2006/relationships/tags" Target="../tags/tag418.xml"/><Relationship Id="rId102" Type="http://schemas.openxmlformats.org/officeDocument/2006/relationships/tags" Target="../tags/tag417.xml"/><Relationship Id="rId101" Type="http://schemas.openxmlformats.org/officeDocument/2006/relationships/tags" Target="../tags/tag416.xml"/><Relationship Id="rId100" Type="http://schemas.openxmlformats.org/officeDocument/2006/relationships/tags" Target="../tags/tag415.xml"/><Relationship Id="rId10" Type="http://schemas.openxmlformats.org/officeDocument/2006/relationships/tags" Target="../tags/tag325.xml"/><Relationship Id="rId1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4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6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0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439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44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tags" Target="../tags/tag443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7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(1).png1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.pn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12391.jpg微信图片_20221010001239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1239.jpg微信图片_2022101000123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3(1).png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zī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shēn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资 深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adj. senior, veteran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49" y="5401945"/>
            <a:ext cx="6951250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只有资深的政治家才能顺利完成这项任务。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.pn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3(1).png3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(1).png1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12391.jpg微信图片_20221010001239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chuàng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lì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创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立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found, to set up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46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一些资深员工在公司创立之初就在这里工作了。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3(1).png3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4.pn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.pn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(1).png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0.png10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jiù zhí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就 职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assume office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6270" y="5551170"/>
            <a:ext cx="4453890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布什发表了就职演说。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4.pn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0.png1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3(1).png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1239.jpg微信图片_2022101000123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wéi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唯 独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adv. only, alone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474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这件事大家都同意，唯独你不赞成。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0.png1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1239.jpg微信图片_2022101000123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4.pn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3(1).png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12391.jpg微信图片_20221010001239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dā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dàng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搭 档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partner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75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同桌既是我的学习搭档，又是我的好朋友。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80668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v. to take office </a:t>
              </a:r>
              <a:endParaRPr lang="en-US" altLang="en-US" sz="2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37488" y="863600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shàng rèn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35468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资深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adj. senior, veteran</a:t>
              </a:r>
              <a:r>
                <a:rPr lang="zh-CN" altLang="zh-CN" sz="2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endParaRPr lang="zh-CN" altLang="en-US" sz="2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38948" y="863600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zī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shēn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7748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职位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n. position, post </a:t>
              </a:r>
              <a:endParaRPr 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99813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zhí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wèi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38841" y="360106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创立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v. to found, </a:t>
              </a:r>
              <a:endParaRPr 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to set up </a:t>
              </a:r>
              <a:endParaRPr 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4394" y="4261608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chuàng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lì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37904" y="3619967"/>
            <a:ext cx="2686050" cy="3194050"/>
            <a:chOff x="4329" y="1909"/>
            <a:chExt cx="4230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329" y="4253"/>
              <a:ext cx="4230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就职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v. to assume office </a:t>
              </a:r>
              <a:endParaRPr lang="zh-CN" altLang="en-US" sz="2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84284" y="4261608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jiù zhí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71972" y="3619967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唯独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adv. only, alone </a:t>
              </a:r>
              <a:endParaRPr 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47817" y="4261608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wéi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dú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521938" y="3618210"/>
            <a:ext cx="2243455" cy="3194050"/>
            <a:chOff x="9262" y="2028"/>
            <a:chExt cx="3533" cy="5030"/>
          </a:xfrm>
        </p:grpSpPr>
        <p:grpSp>
          <p:nvGrpSpPr>
            <p:cNvPr id="42" name="组合 4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4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搭档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n. partner</a:t>
              </a:r>
              <a:r>
                <a:rPr lang="zh-CN" altLang="zh-CN" sz="2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endParaRPr lang="en-US" sz="2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49" name="文本框 7"/>
          <p:cNvSpPr txBox="1"/>
          <p:nvPr/>
        </p:nvSpPr>
        <p:spPr>
          <a:xfrm>
            <a:off x="9287940" y="4261608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dā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dàng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301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就职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就位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就业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就餐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高就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屈就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就学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370580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1997年1月1日，他正式就职，任期为5年。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65625"/>
            <a:ext cx="885063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这一项目的总投资为1.3亿元，目前已基本就位。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374121"/>
            <a:chOff x="7787" y="3144"/>
            <a:chExt cx="5660" cy="264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唯独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副词，意思是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“只是、单单”。上文多有与之对比的内容。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904730" cy="828675"/>
            <a:chOff x="518" y="3426"/>
            <a:chExt cx="15598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25" y="3609"/>
              <a:ext cx="15591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那次旅行大家都去了，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唯独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你没有去成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915"/>
            <a:chOff x="518" y="3097"/>
            <a:chExt cx="14600" cy="1729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中国的传统节日都是喜气洋洋的，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唯独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清明节，庄严而伤感。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859655"/>
            <a:ext cx="9174480" cy="1195705"/>
            <a:chOff x="518" y="3262"/>
            <a:chExt cx="13447" cy="1883"/>
          </a:xfrm>
        </p:grpSpPr>
        <p:sp>
          <p:nvSpPr>
            <p:cNvPr id="6" name="圆角矩形 5"/>
            <p:cNvSpPr/>
            <p:nvPr/>
          </p:nvSpPr>
          <p:spPr>
            <a:xfrm>
              <a:off x="518" y="3415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262"/>
              <a:ext cx="13446" cy="1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正想着，赵姐已经坐在那儿开始自己享受，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唯独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剩下我和我的搭档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——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与我同一天就职的小林。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8" name="图片 7" descr="D:\Desktop\微信图片_202210012045382(1).jpg微信图片_202210012045382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9290" y="541973"/>
            <a:ext cx="1607820" cy="1136650"/>
          </a:xfrm>
          <a:prstGeom prst="rect">
            <a:avLst/>
          </a:prstGeom>
        </p:spPr>
      </p:pic>
      <p:pic>
        <p:nvPicPr>
          <p:cNvPr id="10" name="图片 9" descr="团聚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29805" y="2458720"/>
            <a:ext cx="2875915" cy="2185670"/>
          </a:xfrm>
          <a:prstGeom prst="rect">
            <a:avLst/>
          </a:prstGeom>
        </p:spPr>
      </p:pic>
      <p:pic>
        <p:nvPicPr>
          <p:cNvPr id="11" name="图片 10" descr="b64baee25c93821eb3b88a0e307b4a1c"/>
          <p:cNvPicPr>
            <a:picLocks noChangeAspect="1"/>
          </p:cNvPicPr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4479290" y="5457825"/>
            <a:ext cx="1576705" cy="1400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“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唯独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263140"/>
            <a:ext cx="93764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我上学的时候，哪门功课都好</a:t>
            </a:r>
            <a:r>
              <a:rPr 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zh-CN" sz="2800" b="1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3525520"/>
            <a:ext cx="9520555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说理、鼓励、引导、表扬，什么样的教育方式都可以尝试，</a:t>
            </a:r>
            <a:endParaRPr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622290"/>
            <a:ext cx="8802410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他对什么都不在意，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29655" y="2204085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唯独数学常常不及格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325" y="4219575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唯独打骂是万万不行的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00855" y="5619750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唯独对工作，他格外用心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他除了烧水沏茶以外无事可做。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城市边缘的新建房屋犹如雨后春笋。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41371"/>
            <a:ext cx="2837180" cy="2029823"/>
            <a:chOff x="7787" y="2899"/>
            <a:chExt cx="5660" cy="2258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899"/>
              <a:ext cx="5660" cy="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4000" b="1" kern="100" dirty="0">
                  <a:latin typeface="华文楷体" panose="02010600040101010101" charset="-122"/>
                  <a:ea typeface="华文楷体" panose="02010600040101010101" charset="-122"/>
                </a:rPr>
                <a:t>qī</a:t>
              </a:r>
              <a:endParaRPr lang="zh-CN" altLang="en-US" sz="40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GB" sz="5400" b="1" kern="100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沏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to infuse, to make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(tea, coffee, etc.)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05415"/>
            <a:ext cx="2837180" cy="2091851"/>
            <a:chOff x="7787" y="2859"/>
            <a:chExt cx="5660" cy="2327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859"/>
              <a:ext cx="5660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biān</a:t>
              </a:r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yuán</a:t>
              </a:r>
              <a:endParaRPr lang="zh-CN" altLang="en-US" sz="3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边缘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edge, verge,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margin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张伟使了个眼色，张明就跟上来了。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在电影院里打电话，她也太不像话了。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73255" y="2511972"/>
            <a:ext cx="3115384" cy="2091851"/>
            <a:chOff x="7468" y="2867"/>
            <a:chExt cx="6215" cy="2327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468" y="2867"/>
              <a:ext cx="6215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yǎn</a:t>
              </a:r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sè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眼色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meaningful glance,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wink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2800" b="1" kern="100" dirty="0">
                  <a:latin typeface="华文楷体" panose="02010600040101010101" charset="-122"/>
                  <a:ea typeface="华文楷体" panose="02010600040101010101" charset="-122"/>
                </a:rPr>
                <a:t>bú</a:t>
              </a:r>
              <a:r>
                <a:rPr lang="zh-CN" altLang="en-US" sz="28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2800" b="1" kern="100" dirty="0">
                  <a:latin typeface="华文楷体" panose="02010600040101010101" charset="-122"/>
                  <a:ea typeface="华文楷体" panose="02010600040101010101" charset="-122"/>
                </a:rPr>
                <a:t>xiàng</a:t>
              </a:r>
              <a:r>
                <a:rPr lang="zh-CN" altLang="en-US" sz="28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2800" b="1" kern="100" dirty="0">
                  <a:latin typeface="华文楷体" panose="02010600040101010101" charset="-122"/>
                  <a:ea typeface="华文楷体" panose="02010600040101010101" charset="-122"/>
                </a:rPr>
                <a:t>huà</a:t>
              </a:r>
              <a:endParaRPr lang="zh-CN" altLang="en-US" sz="28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不像话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adj. unreasonable,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absurd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一家有事，各家帮忙，这是村子里的好风气。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你明明知道今天降温，为什么不多穿点衣服？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55754"/>
            <a:ext cx="2837180" cy="2091850"/>
            <a:chOff x="7787" y="2915"/>
            <a:chExt cx="5660" cy="2327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15"/>
              <a:ext cx="5660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fēng</a:t>
              </a:r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qì</a:t>
              </a:r>
              <a:endParaRPr lang="zh-CN" altLang="en-US" sz="40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风气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general mood,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atmosphere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3200" b="1" kern="100" dirty="0">
                  <a:latin typeface="华文楷体" panose="02010600040101010101" charset="-122"/>
                  <a:ea typeface="华文楷体" panose="02010600040101010101" charset="-122"/>
                </a:rPr>
                <a:t>míng</a:t>
              </a:r>
              <a:r>
                <a:rPr lang="zh-CN" altLang="en-US" sz="32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3200" b="1" kern="100" dirty="0">
                  <a:latin typeface="华文楷体" panose="02010600040101010101" charset="-122"/>
                  <a:ea typeface="华文楷体" panose="02010600040101010101" charset="-122"/>
                </a:rPr>
                <a:t>míng</a:t>
              </a:r>
              <a:endParaRPr lang="zh-CN" altLang="en-US" sz="32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明明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adv. obviously,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undoubtedly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高年级学生不要欺负低年级小同学。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5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87"/>
              <a:ext cx="5660" cy="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qī</a:t>
              </a:r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fu</a:t>
              </a:r>
              <a:endParaRPr lang="en-US" altLang="zh-CN" sz="40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欺负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to bully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7225"/>
            <a:chOff x="304" y="2028"/>
            <a:chExt cx="3491" cy="5035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infuse, to make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(tea, coffee, etc.)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758190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qī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90230" y="165100"/>
            <a:ext cx="2589530" cy="3194050"/>
            <a:chOff x="9040" y="2028"/>
            <a:chExt cx="4078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040" y="4210"/>
              <a:ext cx="4078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眼色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meaningful glance, wink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75819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yǎn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sè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边缘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edge, verge,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margin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79776" y="758190"/>
            <a:ext cx="251745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biān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yuán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5735" y="3610610"/>
            <a:ext cx="2433320" cy="3194050"/>
            <a:chOff x="9115" y="2028"/>
            <a:chExt cx="38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115" y="4280"/>
              <a:ext cx="38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不像话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unreasonable,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absurd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3180" y="4300220"/>
            <a:ext cx="2754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bú</a:t>
            </a:r>
            <a:r>
              <a:rPr lang="zh-CN" alt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xiàng</a:t>
            </a:r>
            <a:r>
              <a:rPr lang="zh-CN" altLang="en-US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huà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风气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general mood,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atmosphere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23926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fēng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明明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adv. obviously,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undoubtedly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23926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míng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míng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欺负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bully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23926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qī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60002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690393" y="1459230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这个月的工作指标我们无法完成。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你不能成天在家打游戏，得出去找工作啊！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他这个人，成天就知道吹牛，别的什么都不会。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他常常在老板不在的时候溜出去打游戏。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4055" y="2789555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zhǐ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biāo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指标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target, norm, index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83167" y="2681781"/>
            <a:ext cx="2683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chéng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tiān</a:t>
            </a:r>
            <a:endParaRPr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成天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adv. all day long,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all the time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977255" y="2683510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chuī niú</a:t>
            </a:r>
            <a:endParaRPr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吹牛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boast, to brag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706370" y="2679880"/>
            <a:ext cx="253111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liū</a:t>
            </a:r>
            <a:endParaRPr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溜</a:t>
            </a:r>
            <a:endParaRPr lang="zh-CN" altLang="en-US" sz="5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sneak off,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to slip away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625240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441825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英语等级考试中，所有学生都按要求参加考试。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50405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说句公道话，这样做并没有什么不对的。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504055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小张生气地说：“哼，太不像话了，他们欺负人！”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děng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jí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等级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level, rank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624757" y="2723258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gōng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dao</a:t>
            </a:r>
            <a:endParaRPr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公道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fairness, justice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GB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hng</a:t>
            </a:r>
            <a:endParaRPr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哼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int. snort, groan</a:t>
            </a:r>
            <a:r>
              <a:rPr lang="zh-CN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指标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target, norm, index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zhǐ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biāo</a:t>
            </a:r>
            <a:endParaRPr 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吹牛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boast, to brag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chuī niú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成天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adv. all day long,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all the time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30697" y="863600"/>
            <a:ext cx="24016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chéng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tiān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5772" y="3536316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sneak off,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to slip away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78447" y="435969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06787" y="354118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等级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level, rank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06787" y="427714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děng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34137" y="354118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fairness, justice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09982" y="4359695"/>
            <a:ext cx="2754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gōng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473882" y="3536316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哼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int. snort, groan</a:t>
              </a:r>
              <a:r>
                <a:rPr lang="zh-CN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466897" y="427714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溜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301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光溜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溜光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溜冰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出溜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开溜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溜走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溜达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26580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在农村的时候，他喜欢农具，对各种农具的把柄有很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高的要求，讲究个顺当、光溜、结实。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84675"/>
            <a:ext cx="885063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那女孩儿很爱运动，溜冰、游泳、跳水，样样都行。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28641" y="3193414"/>
            <a:ext cx="2102822" cy="2996469"/>
            <a:chOff x="8465" y="3144"/>
            <a:chExt cx="4195" cy="271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65" y="3267"/>
              <a:ext cx="4195" cy="2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明明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表示很明显，情况就是这样。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用“明明”的小句前或后常有反问或表示转折的小句。多用于口语。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328930" y="1739265"/>
            <a:ext cx="8815070" cy="8286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7"/>
          <p:cNvSpPr txBox="1"/>
          <p:nvPr/>
        </p:nvSpPr>
        <p:spPr>
          <a:xfrm>
            <a:off x="252730" y="1875155"/>
            <a:ext cx="7976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base"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你唱的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明明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是流行歌曲，哪里是京剧啊？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328930" y="3243580"/>
            <a:ext cx="8816340" cy="8280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7"/>
          <p:cNvSpPr txBox="1"/>
          <p:nvPr/>
        </p:nvSpPr>
        <p:spPr>
          <a:xfrm>
            <a:off x="252730" y="3418840"/>
            <a:ext cx="927100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明明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是你把书弄丢了，还说不知道，真不像话！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8930" y="4747260"/>
            <a:ext cx="8722360" cy="8286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252730" y="4906010"/>
            <a:ext cx="87217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</a:pP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哼，太不像话了，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明明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是在欺负人。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 descr="D:\Desktop\5(1).png5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92060" y="-180433"/>
            <a:ext cx="1861820" cy="2272030"/>
          </a:xfrm>
          <a:prstGeom prst="rect">
            <a:avLst/>
          </a:prstGeom>
        </p:spPr>
      </p:pic>
      <p:pic>
        <p:nvPicPr>
          <p:cNvPr id="3" name="图片 2" descr="D:\Desktop\6(1).png6(1)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672388" y="3758565"/>
            <a:ext cx="1204595" cy="1205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“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明明</a:t>
              </a:r>
              <a:r>
                <a:rPr lang="en-US" altLang="zh-CN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263140"/>
            <a:ext cx="79514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却不承认，真不讲理！</a:t>
            </a:r>
            <a:endParaRPr lang="zh-CN" altLang="zh-CN" sz="2800" b="1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6800" y="3843655"/>
            <a:ext cx="1099375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你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                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，这样做不对，为什么还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要坚持呢？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622290"/>
            <a:ext cx="8443337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，怎么非说没看见？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0805" y="2204085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你明明欺负了别的孩子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6870" y="3757295"/>
            <a:ext cx="5882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明明知道这个方案会给公司带来损失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2370" y="5622290"/>
            <a:ext cx="4457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你明明看见他们进了电影院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81610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唯独：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成天：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不像话：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明明：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风气：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公道：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9232029.jpg微信图片_2022100923202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4445"/>
            <a:ext cx="12573635" cy="686371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21145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724" cy="2916646"/>
            <a:chOff x="1893" y="4058"/>
            <a:chExt cx="1521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2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66" cy="904"/>
                  <a:chOff x="6495" y="6525"/>
                  <a:chExt cx="17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1" y="6525"/>
                    <a:ext cx="12860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 a good transfer student in a workplace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当好职场插班生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367674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5187763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728077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317787" y="1783896"/>
            <a:ext cx="6069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职场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687769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440118"/>
            <a:ext cx="571436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sz="200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掌握“唯独、明明、大不了”的意义和用法 </a:t>
            </a:r>
            <a:endParaRPr lang="zh-CN" altLang="en-US" sz="2000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69378"/>
            <a:ext cx="54649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正确使用本课辨析的词语“创立一创办”</a:t>
            </a:r>
            <a:endParaRPr lang="en-US" altLang="zh-CN" sz="2000" dirty="0">
              <a:solidFill>
                <a:prstClr val="white"/>
              </a:solidFill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84663"/>
            <a:ext cx="9186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了解“凑合”的“凑”字中的“两点水”及带有“两点水”的汉字常 </a:t>
            </a:r>
            <a:endParaRPr lang="zh-CN" altLang="en-US" sz="2000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829877" y="4720463"/>
            <a:ext cx="7975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忙碌、传授”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8615" y="5575934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264368"/>
            <a:ext cx="23871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97794"/>
            <a:ext cx="52950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按课本P60练习5中的提示简述课文内容</a:t>
            </a:r>
            <a:endParaRPr lang="zh-CN" altLang="en-US" sz="2000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367674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5187763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201" y="4290331"/>
            <a:ext cx="90125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熟悉并掌握“一一、就职、眼色、溜、计较、全力以赴、怠慢、凑合、</a:t>
            </a:r>
            <a:endParaRPr lang="zh-CN" altLang="en-US" sz="2000" dirty="0">
              <a:solidFill>
                <a:prstClr val="white"/>
              </a:solidFill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6125" y="3903494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6131220"/>
            <a:ext cx="4373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cxnSp>
        <p:nvCxnSpPr>
          <p:cNvPr id="28" name="直接连接符 103"/>
          <p:cNvCxnSpPr/>
          <p:nvPr/>
        </p:nvCxnSpPr>
        <p:spPr>
          <a:xfrm>
            <a:off x="897711" y="2313656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84"/>
          <p:cNvCxnSpPr/>
          <p:nvPr/>
        </p:nvCxnSpPr>
        <p:spPr>
          <a:xfrm>
            <a:off x="7559725" y="2313656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29955" y="3887415"/>
            <a:ext cx="8183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表达的意义 </a:t>
            </a:r>
            <a:endParaRPr lang="zh-CN" altLang="en-US" sz="2000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手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老手、新手、对手、帮手、高手、巧手、人手、生手、歌手、好手、快手、能手、多面手</a:t>
                      </a:r>
                      <a:endParaRPr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色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脸色、面色、气色、神色、喜色、眼色、变色、不动声色、大惊失色、眉飞色舞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化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边缘化、丑化、美化、弱化、淡化、强化、软化、硬化、绿化、多样化、大众化、现代化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式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旧式、老式、新式、中式、西式、欧式、美式、飞跃式、花园式、家庭式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创立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创办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80000">
            <a:off x="2446655" y="3210560"/>
            <a:ext cx="3187065" cy="72009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5666105" y="1215462"/>
            <a:ext cx="6510677" cy="847681"/>
            <a:chOff x="8833" y="1937"/>
            <a:chExt cx="9917" cy="1069"/>
          </a:xfrm>
        </p:grpSpPr>
        <p:sp>
          <p:nvSpPr>
            <p:cNvPr id="26" name="圆角矩形 25"/>
            <p:cNvSpPr/>
            <p:nvPr/>
          </p:nvSpPr>
          <p:spPr>
            <a:xfrm>
              <a:off x="8920" y="2029"/>
              <a:ext cx="9000" cy="97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833" y="1937"/>
              <a:ext cx="9917" cy="7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91440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这个组织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创立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于1942年。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920" y="2560"/>
              <a:ext cx="9000" cy="4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altLang="zh-CN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侧重于“开创、成立”的意思</a:t>
              </a:r>
              <a:r>
                <a:rPr lang="zh-CN" altLang="en-US" sz="1600" dirty="0">
                  <a:effectLst/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。</a:t>
              </a:r>
              <a:endParaRPr lang="zh-CN" altLang="en-US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20640000">
            <a:off x="2322195" y="1935480"/>
            <a:ext cx="3119120" cy="38862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351405" y="2357755"/>
            <a:ext cx="3131185" cy="556895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3" name="圆角矩形 42"/>
          <p:cNvSpPr/>
          <p:nvPr/>
        </p:nvSpPr>
        <p:spPr>
          <a:xfrm>
            <a:off x="5723255" y="2287905"/>
            <a:ext cx="5908675" cy="1070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723255" y="291719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16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可以用于政党、国家或学说、理论等</a:t>
            </a:r>
            <a:r>
              <a:rPr lang="zh-CN" sz="16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30875" y="2172335"/>
            <a:ext cx="45751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这个政党刚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创立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时，参加人员并不多。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723255" y="5928360"/>
            <a:ext cx="5908675" cy="774700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650230" y="6056630"/>
            <a:ext cx="5908040" cy="426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</a:pPr>
            <a:r>
              <a:rPr sz="1600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不能用于政党、国家、学说、理论等</a:t>
            </a:r>
            <a:r>
              <a:rPr lang="zh-CN" sz="1600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66105" y="4750463"/>
            <a:ext cx="6584315" cy="785495"/>
            <a:chOff x="8833" y="8663"/>
            <a:chExt cx="10369" cy="1237"/>
          </a:xfrm>
        </p:grpSpPr>
        <p:sp>
          <p:nvSpPr>
            <p:cNvPr id="50" name="圆角矩形 49"/>
            <p:cNvSpPr/>
            <p:nvPr/>
          </p:nvSpPr>
          <p:spPr>
            <a:xfrm>
              <a:off x="8923" y="8680"/>
              <a:ext cx="9305" cy="1220"/>
            </a:xfrm>
            <a:prstGeom prst="roundRect">
              <a:avLst/>
            </a:prstGeom>
            <a:solidFill>
              <a:srgbClr val="FFB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33" y="8663"/>
              <a:ext cx="10369" cy="6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他们几个人一起</a:t>
              </a:r>
              <a:r>
                <a:rPr lang="zh-CN" altLang="en-US" sz="21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创办</a:t>
              </a:r>
              <a:r>
                <a:rPr lang="zh-CN" altLang="en-US" sz="2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了一家民营企业。</a:t>
              </a:r>
              <a:endPara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923" y="9310"/>
              <a:ext cx="863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defTabSz="1300480" fontAlgn="auto">
                <a:lnSpc>
                  <a:spcPct val="100000"/>
                </a:lnSpc>
                <a:buClrTx/>
                <a:buSzTx/>
                <a:buFontTx/>
                <a:defRPr sz="24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16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侧重于“创设、经营”的意思</a:t>
              </a:r>
              <a:r>
                <a:rPr lang="zh-CN" sz="16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420000">
            <a:off x="3002915" y="4605020"/>
            <a:ext cx="2668905" cy="447675"/>
            <a:chOff x="7325474" y="3820934"/>
            <a:chExt cx="1340854" cy="263931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5723255" y="3528695"/>
            <a:ext cx="5908675" cy="774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23255" y="394970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都是动词，都有初次、开始做的意思</a:t>
            </a:r>
            <a:r>
              <a:rPr lang="zh-CN" altLang="en-US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6105" y="3466465"/>
            <a:ext cx="658431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这所女子职业学校于1958年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创立/创办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">
            <a:off x="2782570" y="5455285"/>
            <a:ext cx="2994025" cy="516255"/>
            <a:chOff x="7325474" y="3820934"/>
            <a:chExt cx="1340854" cy="26393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734050" y="2463165"/>
            <a:ext cx="52228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914400">
              <a:lnSpc>
                <a:spcPct val="150000"/>
              </a:lnSpc>
              <a:buSzPct val="100000"/>
              <a:buNone/>
              <a:defRPr sz="26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创立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一个新的学术体系是个复杂的过程。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8905" y="2508250"/>
            <a:ext cx="11825605" cy="1217295"/>
            <a:chOff x="-443" y="1654"/>
            <a:chExt cx="19576" cy="2564"/>
          </a:xfrm>
        </p:grpSpPr>
        <p:sp>
          <p:nvSpPr>
            <p:cNvPr id="14" name="矩形 1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这个学说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于18世纪中期，开始时遭</a:t>
              </a:r>
              <a:r>
                <a:rPr lang="zh-CN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到许多质疑。</a:t>
              </a:r>
              <a:endParaRPr 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5" name="图片 1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34230" y="429260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创立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76060" y="43815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创办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8905" y="1312545"/>
            <a:ext cx="11825605" cy="121729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他们夫妻俩一手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起这家汽车修理厂。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500755" y="18846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创办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19070" y="3082925"/>
            <a:ext cx="13671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创立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8905" y="3703955"/>
            <a:ext cx="11825605" cy="1217295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近年来，一些地方相继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了各种以营利为目的的服务中心。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128905" y="4921250"/>
            <a:ext cx="11825605" cy="1217295"/>
            <a:chOff x="-443" y="1654"/>
            <a:chExt cx="19576" cy="2564"/>
          </a:xfrm>
        </p:grpSpPr>
        <p:sp>
          <p:nvSpPr>
            <p:cNvPr id="35" name="矩形 34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新理论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初期，遇到很多困难和挑战。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7" name="图片 3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4608195" y="428942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创办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80285" y="547433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创立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感冒没什么大不了的，吃点药就好了。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这是一个让你展示自己的好机会。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1994765"/>
            <a:chOff x="7572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dà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bu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liǎo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大不了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adv.at the worst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1994765"/>
            <a:chOff x="7800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zhǎn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shì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展示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show,to display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在这一事件的处理中，他显示出了非凡的才干。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这件事我不想和你计较，希望你好好想一想。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1994765"/>
            <a:chOff x="769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cái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gàn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才干</a:t>
              </a:r>
              <a:endParaRPr lang="zh-CN" altLang="en-US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n.talent,ability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71573" y="2560251"/>
            <a:ext cx="2837180" cy="1994765"/>
            <a:chOff x="7766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66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jiào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计较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keep account of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189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要干好这件事情，我们必须全力以赴。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这是你的工作，怎么可以怠慢你的重要客户？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quán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lì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yǐ</a:t>
              </a:r>
              <a:r>
                <a:rPr lang="en-US"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</a:t>
              </a:r>
              <a:endParaRPr sz="36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全力以赴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go all out,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spare no effort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8407" y="2560251"/>
            <a:ext cx="2837180" cy="2004653"/>
            <a:chOff x="7777" y="2920"/>
            <a:chExt cx="5660" cy="2230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77" y="2994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dài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怠慢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slight,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cold-shoulder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做事喜欢敷衍是个不好的习惯。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8772" y="2559463"/>
            <a:ext cx="2837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fū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yǎn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敷衍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 to be perfunctory,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to slight over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395220" cy="3194050"/>
            <a:chOff x="304" y="2028"/>
            <a:chExt cx="3772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772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大不了</a:t>
              </a:r>
              <a:r>
                <a:rPr lang="en-US" altLang="zh-CN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adv.at the worst</a:t>
              </a:r>
              <a:endParaRPr lang="en-US" altLang="zh-CN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57655" y="901065"/>
            <a:ext cx="25577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dà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bu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liǎo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才干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n.talent,ability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cái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gàn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展示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v.to show,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display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9515" y="90106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zhǎn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71145" y="3610610"/>
            <a:ext cx="2242820" cy="3194050"/>
            <a:chOff x="9281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81" y="4152"/>
              <a:ext cx="3532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计较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v.to keep account of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08686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7115" y="3628390"/>
            <a:ext cx="2257425" cy="3194050"/>
            <a:chOff x="4718" y="1909"/>
            <a:chExt cx="355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62" y="4005"/>
              <a:ext cx="3511" cy="1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40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全力以赴</a:t>
              </a:r>
              <a:endPara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go all out, 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spare no effort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72155" y="4086860"/>
            <a:ext cx="28098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quán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lì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yǐ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57010" y="3628390"/>
            <a:ext cx="2320290" cy="3194050"/>
            <a:chOff x="9330" y="2028"/>
            <a:chExt cx="3654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452" y="3954"/>
              <a:ext cx="3532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怠慢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v.to slight,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cold-shoulder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08686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dài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24390" y="3646170"/>
            <a:ext cx="2467610" cy="3194050"/>
            <a:chOff x="4533" y="1909"/>
            <a:chExt cx="3886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33" y="3977"/>
              <a:ext cx="3886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敷衍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be perfunctory,</a:t>
              </a:r>
              <a:endParaRPr lang="en-US" altLang="zh-CN" sz="18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to slight over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08686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yǎn</a:t>
            </a:r>
            <a:endParaRPr sz="3600" dirty="0"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11696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赴汤蹈火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赴宴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前赴后继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开赴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赴会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奔赴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056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在抗洪抢险中，广大官兵为了国家和人民的利益赴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汤蹈火，在所不辞。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4500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刘方和王壮壮人缘好，朋友也多，婚宴共设酒席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50桌，赴宴者500余人。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怠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77030"/>
            <a:ext cx="9268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懈怠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怠工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怠慢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86020"/>
            <a:ext cx="709104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她知道自己重任在肩，工作上不敢懈怠，每天只睡4个小时。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70270"/>
            <a:ext cx="858266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父亲淡泊名利，过着清苦的生活。他也以此来要求我，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不许我因贪图安逸而懈怠。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esktop\微信图片_20221010004543(1).jpg微信图片_20221010004543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36523" y="365760"/>
            <a:ext cx="1425575" cy="184404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294116"/>
            <a:chOff x="7787" y="3144"/>
            <a:chExt cx="5660" cy="255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大不了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 sz="26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副词——“最坏也不过”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 sz="26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表示虽然出现了困难，但最终是可以解决的。用于口语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235585" y="4902020"/>
            <a:ext cx="9000000" cy="10800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235585" y="5124450"/>
            <a:ext cx="8816975" cy="580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别难过了，不就是衣服丢了吗，</a:t>
            </a:r>
            <a:r>
              <a:rPr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大不了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再买一件。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pic>
        <p:nvPicPr>
          <p:cNvPr id="3" name="图片 2" descr="D:\Desktop\7.png7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674610" y="3758565"/>
            <a:ext cx="1200150" cy="1205230"/>
          </a:xfrm>
          <a:prstGeom prst="rect">
            <a:avLst/>
          </a:prstGeom>
        </p:spPr>
      </p:pic>
      <p:sp>
        <p:nvSpPr>
          <p:cNvPr id="82" name="文本框 7"/>
          <p:cNvSpPr txBox="1"/>
          <p:nvPr/>
        </p:nvSpPr>
        <p:spPr>
          <a:xfrm>
            <a:off x="235585" y="3733800"/>
            <a:ext cx="9271000" cy="580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4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失败了不要紧，</a:t>
            </a:r>
            <a:r>
              <a:rPr sz="28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大不了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从头再来。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7490" y="3523615"/>
            <a:ext cx="8999855" cy="108013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35585" y="2113280"/>
            <a:ext cx="9048750" cy="1080135"/>
            <a:chOff x="371" y="3328"/>
            <a:chExt cx="14250" cy="1701"/>
          </a:xfrm>
        </p:grpSpPr>
        <p:sp>
          <p:nvSpPr>
            <p:cNvPr id="63" name="文本框 7"/>
            <p:cNvSpPr txBox="1"/>
            <p:nvPr/>
          </p:nvSpPr>
          <p:spPr>
            <a:xfrm>
              <a:off x="371" y="3412"/>
              <a:ext cx="13884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小林要去找领导讨公道：“哼，太不像话了，明明是在欺负人，</a:t>
              </a:r>
              <a:r>
                <a:rPr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大不了</a:t>
              </a:r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辞职。”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48" y="3328"/>
              <a:ext cx="14173" cy="170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大不了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1701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坐错车没关系，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大不了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坐回去。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坐错车没关系，最多就是坐回去。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9161482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别难过了，不过就是画儿湿了，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大不了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我再给你画一张。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0887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别难过了，不过就是画儿湿了，我再给你画一张就完了。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少了一个座位？没关系，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大不了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少去一个人。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少了一个座位？没关系，最多就是少去一个人。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8(1).png8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9.png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52165.jpg微信图片_20221010005216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10" descr="D:\Desktop\微信图片_202210100052162.jpg微信图片_20221010005216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xiǎng</a:t>
              </a:r>
              <a:r>
                <a:rPr lang="en-US"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fāng-shè</a:t>
              </a:r>
              <a:r>
                <a:rPr lang="en-US"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fǎ</a:t>
              </a:r>
              <a:endParaRPr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想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方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设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法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try every means,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do everything possible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279515" cy="720090"/>
            <a:chOff x="196" y="9126"/>
            <a:chExt cx="988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88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337"/>
              <a:ext cx="988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有困难不怕，只要我们想方设法克服就行了。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6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9.png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52162.jpg微信图片_20221010005216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8(1).png8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52165.jpg微信图片_20221010005216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52163.jpg微信图片_20221010005216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còu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he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凑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合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make do, to do sth.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half-heartedly 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7030" y="5411470"/>
            <a:ext cx="499237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这件大衣，还能凑合穿两年。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52162.jpg微信图片_20221010005216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52163.jpg微信图片_20221010005216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9.png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8(1).png8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52164.jpg微信图片_202210100052164"/>
          <p:cNvPicPr>
            <a:picLocks noChangeArrowheads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máng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lù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忙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碌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adj.busy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4140" y="5361305"/>
            <a:ext cx="593788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我们老师一天到晚总是忙忙碌碌的。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52163.jpg微信图片_20221010005216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52164.jpg微信图片_20221010005216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52162.jpg微信图片_20221010005216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9.png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52165.jpg微信图片_20221010005216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shí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guāng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光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n.time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7640" y="5376545"/>
            <a:ext cx="629729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他看着照片回忆起年轻时的美好时光。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52164.jpg微信图片_20221010005216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52165.jpg微信图片_20221010005216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52163.jpg微信图片_20221010005216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52162.jpg微信图片_20221010005216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100052166.jpg微信图片_20221010005216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fēi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yuè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飞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跃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leap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95" y="5416550"/>
            <a:ext cx="7187190" cy="1059180"/>
            <a:chOff x="97" y="9201"/>
            <a:chExt cx="13772" cy="1668"/>
          </a:xfrm>
        </p:grpSpPr>
        <p:sp>
          <p:nvSpPr>
            <p:cNvPr id="11" name="圆角矩形 10"/>
            <p:cNvSpPr/>
            <p:nvPr/>
          </p:nvSpPr>
          <p:spPr>
            <a:xfrm>
              <a:off x="197" y="9201"/>
              <a:ext cx="13653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7" y="9366"/>
              <a:ext cx="13772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近些年来，我国的科学事业有了飞跃的进步。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52165.jpg微信图片_20221010005216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100052166.jpg微信图片_20221010005216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52164.jpg微信图片_20221010005216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52163.jpg微信图片_20221010005216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8(1).png8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tóu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sù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投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诉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complain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282575" y="5460365"/>
            <a:ext cx="6658610" cy="720090"/>
            <a:chOff x="-572" y="9126"/>
            <a:chExt cx="104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4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他因怠慢客户遭到了客户的投诉。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52166.jpg微信图片_20221010005216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8(1).png8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52165.jpg微信图片_20221010005216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100052164.jpg微信图片_20221010005216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9.png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jī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qíng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激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情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n.passion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175895" y="5460365"/>
            <a:ext cx="5792470" cy="7200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8125" y="5559425"/>
            <a:ext cx="579247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她以火热的激情投入到音乐事业中。</a:t>
            </a:r>
            <a:endParaRPr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41475" y="138430"/>
            <a:ext cx="2369820" cy="3194050"/>
            <a:chOff x="181" y="2028"/>
            <a:chExt cx="3732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181" y="4252"/>
              <a:ext cx="3732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en-US" sz="40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想方设法</a:t>
              </a:r>
              <a:endPara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to try every means,</a:t>
              </a:r>
              <a:endParaRPr lang="en-US" altLang="zh-CN" sz="16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to do everything possible</a:t>
              </a:r>
              <a:endParaRPr lang="en-US" altLang="zh-CN" sz="16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xiǎng</a:t>
            </a:r>
            <a:r>
              <a:rPr 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fāng-shè</a:t>
            </a:r>
            <a:r>
              <a:rPr lang="en-US"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fǎ</a:t>
            </a:r>
            <a:endParaRPr lang="zh-CN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忙碌</a:t>
              </a:r>
              <a:endParaRPr lang="zh-CN" sz="5400" b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adj.busy </a:t>
              </a:r>
              <a:endParaRPr lang="en-US" altLang="zh-CN" sz="16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44510" y="874395"/>
            <a:ext cx="2615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máng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lù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77130" y="127635"/>
            <a:ext cx="2298700" cy="3194050"/>
            <a:chOff x="9252" y="2028"/>
            <a:chExt cx="3620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2" y="4269"/>
              <a:ext cx="3620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凑合</a:t>
              </a:r>
              <a:endParaRPr 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v. to make do,</a:t>
              </a:r>
              <a:endParaRPr lang="en-US" altLang="zh-CN" sz="16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 to do sth. </a:t>
              </a:r>
              <a:endParaRPr lang="en-US" altLang="zh-CN" sz="16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None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half-heartedly 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24425" y="874395"/>
            <a:ext cx="24923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còu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he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7490" y="3610610"/>
            <a:ext cx="2265045" cy="3194050"/>
            <a:chOff x="9228" y="2028"/>
            <a:chExt cx="3567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28" y="3997"/>
              <a:ext cx="3532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时光</a:t>
              </a:r>
              <a:endParaRPr lang="zh-CN" sz="5400" b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n.time</a:t>
              </a:r>
              <a:endParaRPr kumimoji="0" lang="en-US" altLang="zh-CN" sz="16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43180" y="41262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shí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guāng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62985" y="3628390"/>
            <a:ext cx="2229485" cy="3194050"/>
            <a:chOff x="4680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680" y="3709"/>
              <a:ext cx="3511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飞跃</a:t>
              </a:r>
              <a:endParaRPr lang="zh-CN" sz="5400" b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v.to leap</a:t>
              </a:r>
              <a:endParaRPr kumimoji="0" lang="en-US" altLang="zh-CN" sz="16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12623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fēi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yuè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4465" y="3628390"/>
            <a:ext cx="2242820" cy="3194050"/>
            <a:chOff x="9263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3" y="3969"/>
              <a:ext cx="3532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投诉</a:t>
              </a:r>
              <a:endParaRPr lang="zh-CN" sz="5400" b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complain</a:t>
              </a:r>
              <a:endParaRPr kumimoji="0" lang="en-US" altLang="zh-CN" sz="16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8560" y="41262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tóu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sù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65030" y="3646170"/>
            <a:ext cx="2277110" cy="3194050"/>
            <a:chOff x="4597" y="1909"/>
            <a:chExt cx="3586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97" y="3822"/>
              <a:ext cx="3511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华文细黑" panose="02010600040101010101" pitchFamily="2" charset="-122"/>
                </a:rPr>
                <a:t>激情</a:t>
              </a:r>
              <a:endParaRPr lang="zh-CN" sz="5400" b="1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n.passion </a:t>
              </a:r>
              <a:endParaRPr kumimoji="0" lang="en-US" altLang="zh-CN" sz="16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12623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qíng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116965"/>
            <a:ext cx="829627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庸庸碌碌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庸碌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碌碌无为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劳碌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忙碌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056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年轻气盛的他觉得与其庸庸碌碌、无所作为地活上一百岁，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不如光彩辉煌地活上五六十岁。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4500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一个导演，如果在精神探索上缺乏深度和创造性，那么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他将永远碌碌无为。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凑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77030"/>
            <a:ext cx="92684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东拼西凑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凑数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拼凑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凑巧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凑趣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凑热闹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凑近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44770"/>
            <a:ext cx="70910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她东拼西凑了些钱，勉强交上了这个月的房租。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70270"/>
            <a:ext cx="858266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李老发表了十几篇论文，篇篇都有独到的见解，那种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凑数的文章他是从来不写的。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301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庸庸碌碌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庸碌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碌碌无为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劳碌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忙碌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26580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年轻气盛的他觉得与其庸庸碌碌、无所作为地活上一百岁，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不如光彩辉煌地活上五六十岁。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3580" y="423227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一个导演，如果在精神探索上缺乏深度和创造性，那么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他将永远碌碌无为。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公司每年年初都要制定一个年度计划。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年度考核中，我和同事们受到了表扬。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他的敬业精神让人感动。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她工作兢兢业业，因而取得了成功。</a:t>
            </a:r>
            <a:endParaRPr lang="zh-CN" sz="2800" b="1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155" y="2840990"/>
            <a:ext cx="253111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nián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dù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年度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n.year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43910" y="284099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kǎo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hé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考核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check,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to evaluate sb's performance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78830" y="2840990"/>
            <a:ext cx="28232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jìng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yè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敬业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dedicate oneself to work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705850" y="2933065"/>
            <a:ext cx="269367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jīng</a:t>
            </a:r>
            <a:r>
              <a:rPr 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jīng</a:t>
            </a:r>
            <a:r>
              <a:rPr 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yè</a:t>
            </a:r>
            <a:r>
              <a:rPr 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yè</a:t>
            </a:r>
            <a:endParaRPr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兢兢业业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adj.cautious and conscientious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9232029.jpg微信图片_2022100923202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4445"/>
            <a:ext cx="12573635" cy="686371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21145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724" cy="2916646"/>
            <a:chOff x="1893" y="4058"/>
            <a:chExt cx="1521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2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66" cy="904"/>
                  <a:chOff x="6495" y="6525"/>
                  <a:chExt cx="17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1" y="6525"/>
                    <a:ext cx="12860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 a good transfer student in a workplace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当好职场插班生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6088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当初买房时，孩子们还在上学。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08830"/>
            <a:ext cx="25336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奶奶剪纸的技巧很高超。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08830"/>
            <a:ext cx="2533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老师毫不保留地把知识传授给学生。</a:t>
            </a:r>
            <a:endParaRPr lang="zh-CN" altLang="en-US" sz="28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dāng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chū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当初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at the beginning, originally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qiǎo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技巧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n.skill,technique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116445" y="2702560"/>
            <a:ext cx="29375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chuán</a:t>
            </a:r>
            <a:r>
              <a:rPr lang="en-US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shòu</a:t>
            </a:r>
            <a:endParaRPr sz="40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传授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v.to teach,to impart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年度</a:t>
              </a:r>
              <a:endParaRPr lang="zh-CN" altLang="en-US" sz="5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altLang="zh-CN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n.year</a:t>
              </a:r>
              <a:endParaRPr lang="en-US" altLang="zh-CN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2105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nián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64855" y="165100"/>
            <a:ext cx="2263140" cy="3194050"/>
            <a:chOff x="9315" y="2028"/>
            <a:chExt cx="3564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15" y="4210"/>
              <a:ext cx="3564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敬业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v.to dedicate oneself to work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44510" y="821055"/>
            <a:ext cx="2615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jìng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77130" y="127635"/>
            <a:ext cx="2298700" cy="3194050"/>
            <a:chOff x="9252" y="2028"/>
            <a:chExt cx="3620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52" y="4269"/>
              <a:ext cx="3620" cy="2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考核</a:t>
              </a:r>
              <a:endParaRPr lang="zh-CN" altLang="en-US" sz="5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v.to check,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evaluate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sb's performance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24425" y="821055"/>
            <a:ext cx="24923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kǎo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7955" y="3610610"/>
            <a:ext cx="2489200" cy="3194050"/>
            <a:chOff x="9087" y="2028"/>
            <a:chExt cx="3920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087" y="3856"/>
              <a:ext cx="3920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兢兢业业</a:t>
              </a: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adj.cautious and conscientious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100965" y="4126230"/>
            <a:ext cx="30530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jīng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jīng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yè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yè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92170" y="3628390"/>
            <a:ext cx="2590165" cy="3194050"/>
            <a:chOff x="4411" y="1909"/>
            <a:chExt cx="4079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11" y="3709"/>
              <a:ext cx="4079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当初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at the beginning, originally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41370" y="4126230"/>
            <a:ext cx="26720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dāng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66840" y="3628390"/>
            <a:ext cx="2290445" cy="3194050"/>
            <a:chOff x="9188" y="2028"/>
            <a:chExt cx="3607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188" y="3925"/>
              <a:ext cx="3532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技巧</a:t>
              </a: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n.skill,technique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8560" y="41262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qiǎo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65030" y="3646170"/>
            <a:ext cx="2277110" cy="3194050"/>
            <a:chOff x="4597" y="1909"/>
            <a:chExt cx="3586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97" y="3681"/>
              <a:ext cx="3511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传授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v.to teach,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impart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02140" y="4126230"/>
            <a:ext cx="295021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chuán</a:t>
            </a:r>
            <a:r>
              <a:rPr lang="en-US"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shòu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授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43014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授予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授粉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授课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面授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授意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传授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26580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人们在把权力授予政府时是附有条件的，即这样的权力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只能用来为他们谋福利和保护他们的财产。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3580" y="423227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我们希望授课教师能在一种轻松的气氛中，以类似于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讲故事或聊天儿的方式，将知识传授给学生。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81630" y="1153795"/>
            <a:ext cx="7759065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961640" y="1177290"/>
            <a:ext cx="7145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计较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搭档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风气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资深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创立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3880" y="2263246"/>
            <a:ext cx="10644505" cy="294640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上个星期，我加入了学校篮球队，跟球队的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们一一认识之后，我的训练生活就此开始。张教练在球队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之初就在这儿了，他是一位富有经验的 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篮球教练。我们球队的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lang="zh-CN" altLang="en-US"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非常好，大家互相帮助，训练刻苦认真，没人喊累，没人抱怨，训练中受点儿伤都不</a:t>
            </a:r>
            <a:r>
              <a:rPr sz="26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，我很喜欢这个集体。</a:t>
            </a:r>
            <a:endParaRPr sz="2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63229" y="2856993"/>
            <a:ext cx="199517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创立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90929" y="3453318"/>
            <a:ext cx="199517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风气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91879" y="2276992"/>
            <a:ext cx="199517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搭档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7767" y="3427408"/>
            <a:ext cx="199517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资深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308" y="4607762"/>
            <a:ext cx="199517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计较</a:t>
            </a:r>
            <a:endParaRPr lang="zh-CN" altLang="en-US" sz="2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81630" y="1153795"/>
            <a:ext cx="7759065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961640" y="1177290"/>
            <a:ext cx="7554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激情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全力以赴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想方设法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忙碌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凑合</a:t>
            </a:r>
            <a:endParaRPr lang="zh-CN" altLang="en-US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9125" y="2234565"/>
            <a:ext cx="10644505" cy="271018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同事小张非常敬业，他对待工作充满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，总是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出色完成每一项任务，从来不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。最近，他接到一个新任务，为一个新项目做前期准备。小张带领他们部门的员工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投入工作，虽然很</a:t>
            </a:r>
            <a:r>
              <a:rPr sz="28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，却享受到了工作的快乐。</a:t>
            </a:r>
            <a:endParaRPr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761095" y="24180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想方设法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58225" y="367665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全力以赴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1415" y="241808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激情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5790" y="302895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凑合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4035" y="431546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忙碌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068195"/>
            <a:ext cx="987615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别的事还可以放一放，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（唯独）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4100195"/>
            <a:ext cx="109105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爸爸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从来没有闲下来的时候</a:t>
            </a:r>
            <a:r>
              <a:rPr 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（成天）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635625"/>
            <a:ext cx="1029652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失业了也没什么，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3200" b="1" u="sng" noProof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。（大不了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)</a:t>
            </a:r>
            <a:endParaRPr lang="en-US" altLang="zh-CN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5385" y="2036445"/>
            <a:ext cx="6288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唯独这件事不能放，必须马上做。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4550" y="4004945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成天忙忙碌碌的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2460" y="5639435"/>
            <a:ext cx="42532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大不了重新找一份工作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230120"/>
            <a:ext cx="108832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我的笔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怎么一转眼不见了呢？（明明）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4100195"/>
            <a:ext cx="109105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没有床，只有一张沙发，你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</a:t>
            </a:r>
            <a:r>
              <a:rPr 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凑合</a:t>
            </a: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635625"/>
            <a:ext cx="11179664" cy="64985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每当我遇到困难时，他</a:t>
            </a:r>
            <a:r>
              <a:rPr lang="zh-CN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</a:t>
            </a:r>
            <a:r>
              <a:rPr lang="en-US" altLang="zh-CN" sz="32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。（想方设法</a:t>
            </a:r>
            <a:r>
              <a:rPr lang="en-US" altLang="zh-CN" sz="32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)</a:t>
            </a:r>
            <a:endParaRPr lang="en-US" altLang="zh-CN" sz="32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5060" y="2142490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明明放在桌子上了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00750" y="4049395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凑合着睡一晚吧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7665" y="5635625"/>
            <a:ext cx="3846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总是想方设法帮助我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884944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例：就职：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辞职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兼职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职业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职务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职位：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唯独：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才干：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敬业：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微信图片_20221009232029.jpg微信图片_2022100923202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4445"/>
            <a:ext cx="12573635" cy="6863715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21145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724" cy="2916646"/>
            <a:chOff x="1893" y="4058"/>
            <a:chExt cx="1521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2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30"/>
                <a:chOff x="3051" y="4499"/>
                <a:chExt cx="18916" cy="2930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66" cy="904"/>
                  <a:chOff x="6495" y="6525"/>
                  <a:chExt cx="17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101" y="6525"/>
                    <a:ext cx="12860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Be a good transfer student in a workplace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当好职场插班生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920830"/>
            <a:chOff x="3302" y="3426"/>
            <a:chExt cx="10274" cy="895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每次进入一个新的团体，你怎么与大家相处的？</a:t>
              </a:r>
              <a:endParaRPr sz="2400" dirty="0"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51718" y="2510473"/>
            <a:ext cx="2482850" cy="17475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依靠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借助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勉强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机构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专程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缓和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随意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而已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修养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12353" y="4094480"/>
            <a:ext cx="1893340" cy="2567940"/>
            <a:chOff x="3094" y="705"/>
            <a:chExt cx="3837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094" y="2601"/>
              <a:ext cx="3837" cy="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迫不及待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6650"/>
            <a:ext cx="2331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年度考核时，我们在经济上也得到了丰厚的回报。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人格的魅力是任何话语难以形容的。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8302" y="2560251"/>
            <a:ext cx="2837180" cy="2089155"/>
            <a:chOff x="7572" y="2920"/>
            <a:chExt cx="5660" cy="2324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72" y="3088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huí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bào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回报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repay,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to reciprocate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01531" y="2560251"/>
            <a:ext cx="2837180" cy="2090053"/>
            <a:chOff x="7800" y="2920"/>
            <a:chExt cx="5660" cy="2325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00" y="3089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rén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gé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人格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personality,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moral quality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我们在学习和工作中，要充分施展自己的聪明才智。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现在正是年轻人创业的有利时机。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188045" y="2560251"/>
            <a:ext cx="2837180" cy="2089155"/>
            <a:chOff x="7697" y="2920"/>
            <a:chExt cx="5660" cy="2324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97" y="3088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shī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zhǎn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施展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put to good use,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give full play to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71573" y="2560251"/>
            <a:ext cx="2837180" cy="1994765"/>
            <a:chOff x="7766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66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shí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jī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opportunity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335" y="213868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回报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repay,</a:t>
              </a:r>
              <a:endParaRPr lang="en-US" altLang="zh-CN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to reciprocate</a:t>
              </a:r>
              <a:endParaRPr lang="en-US" altLang="zh-CN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16205" y="2861310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huí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848985" y="2138680"/>
            <a:ext cx="2543175" cy="3194050"/>
            <a:chOff x="9079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079" y="4252"/>
              <a:ext cx="4005" cy="2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施展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put to good use,</a:t>
              </a:r>
              <a:endParaRPr lang="en-US" altLang="zh-CN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give full play to</a:t>
              </a:r>
              <a:r>
                <a:rPr lang="en-US" altLang="zh-CN" sz="20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2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5991860" y="286131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zhǎn</a:t>
            </a:r>
            <a:endParaRPr lang="zh-CN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21990" y="213868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人格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personality, 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moral quality</a:t>
              </a:r>
              <a:endParaRPr lang="en-US" altLang="zh-CN" sz="1800" b="1" kern="1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317875" y="286131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rén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gé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938260" y="213868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时机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1800" b="1" kern="100" dirty="0">
                  <a:solidFill>
                    <a:schemeClr val="bg2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opportunity</a:t>
              </a:r>
              <a:endParaRPr kumimoji="0" lang="en-US" altLang="zh-CN" sz="1800" b="1" i="0" u="none" strike="noStrike" kern="100" cap="none" spc="0" normalizeH="0" baseline="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703945" y="286131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shí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9232029.jpg微信图片_202210092320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41910"/>
            <a:ext cx="12285345" cy="690054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我刚到公司上班的第一天就知道这里的风气非常好。</a:t>
            </a:r>
            <a:endParaRPr sz="28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领导在安排任务时总是让我和小林先挑，然后把难</a:t>
            </a:r>
            <a:endParaRPr sz="28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    </a:t>
            </a:r>
            <a:r>
              <a:rPr sz="28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做的任务给老员工。</a:t>
            </a:r>
            <a:endParaRPr sz="28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年度考核时，我和小林在经济上都得到了丰厚的回报。</a:t>
            </a:r>
            <a:endParaRPr lang="zh-CN" altLang="en-US" sz="28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6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372235"/>
            <a:ext cx="1814195" cy="1576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229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9232029.jpg微信图片_202210092320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715"/>
            <a:ext cx="12285345" cy="685292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60" y="831215"/>
            <a:ext cx="1212024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这天是我到这家公司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上任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的第一天，我的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职位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是咨询师。早就听说这里老手多、新手少，不少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资深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员工在公司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创立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之初就开始在这里工作了。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清早上班，和新同事一一认识后，我以为一天的工作就此开始，没想到赵姐工作的第一件事是忙着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茶和咖啡，给张哥端一碗，给孙姐送一杯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......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我想这单位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风气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真好，明天这事我来做。正想着，赵姐已经坐在那儿开始自己享受，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唯独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剩下我和我的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搭档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——与我同一天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的小林。顿时小林的脸色变了，我也有被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边缘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化的感觉，不过我还是向小林使了个</a:t>
            </a:r>
            <a:r>
              <a:rPr lang="zh-CN" altLang="en-US" sz="24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眼色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。屋子里鸦雀无声，第一天就这样开始了。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65115"/>
            <a:ext cx="1011555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请用重点词语复述故事：上任、职位、资深、创立、沏、风气、唯独、搭档、就职、边缘、眼色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9232029.jpg微信图片_202210092320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715"/>
            <a:ext cx="12285345" cy="685292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755" y="805815"/>
            <a:ext cx="12120245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我和小林的业务很难做，件件都让人头痛，有时候还完不成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指标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，可别人的工作很快就完了，几乎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成天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聊天儿、上网、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吹牛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，还有人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溜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出去逛街。我和小林虽然是新来的，可我们之前在别的公司也是好手呀。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后来我发现，领导分配业务时，总是让资深员工先挑，他们挑剩下的才是我和小林的。我们的工作从难度上讲，和他们根本就不是一个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等级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。小林要去找领导讨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公道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：“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哼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，太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不像话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明明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是在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欺负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大不了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辞职。”我也觉得不像话，可静下来，也觉得没什么不好，应该说这反而是我们可以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展示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才干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的好机会。我和小林决定不和他们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计较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全力以赴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投入工作，不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怠慢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、不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敷衍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每一位客户，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想方设法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做好每一单业务，多忙都不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凑合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07990"/>
            <a:ext cx="10187940" cy="1014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请用重点词语复述故事：指标、成天、吹牛、溜、等级、公道、哼、不像话、明明、欺负、大不了、展示、才干、计较、全力以赴、怠慢、敷衍、想方设法、凑合</a:t>
            </a:r>
            <a:endParaRPr lang="zh-CN" altLang="en-US" sz="20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1009232029.jpg微信图片_202210092320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715"/>
            <a:ext cx="12285345" cy="685292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755" y="1024890"/>
            <a:ext cx="1212024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忙碌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时光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过得飞快，我们的业务能力得到了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飞跃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式的提高，点名找我们的客户越来越多。有时领导会说，服务对象对张哥不满意，活儿你们接手吧；客户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投诉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赵姐了，你们处理一下吧。我们每天都充满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激情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地工作，享受着工作的快乐。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年度考核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，我和小林的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敬业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精神，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兢兢业业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的工作态度收到了表扬，经济上也得到了丰厚的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回报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当初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对我们不友好的资深前辈们也变得热情起来。再后来，公司来了新人，领导让我带他们，我把工作经验和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技巧传授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给他们，毫无保留。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defTabSz="914400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其实，进入新单位，作为一个职场插班生，这个过程，正是展示你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人格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魅力的时候，遇到困难，也是你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施展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才能的好</a:t>
            </a:r>
            <a:r>
              <a:rPr lang="zh-CN" altLang="en-US" sz="22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时机</a:t>
            </a:r>
            <a:r>
              <a:rPr lang="zh-CN" altLang="en-US" sz="2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397500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65115"/>
            <a:ext cx="1059815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请用重点词语复述故事：忙碌、时光、飞跃、投诉、激情、年度、考核、敬业、兢兢业业、回报、当初、技巧、传授、人格、施展、时机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318385"/>
          <a:ext cx="11854180" cy="3790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7870"/>
                <a:gridCol w="6036310"/>
              </a:tblGrid>
              <a:tr h="1027430"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说说“我”在这家公司的职位以及公司的人员构成情况。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b="0" dirty="0">
                          <a:solidFill>
                            <a:schemeClr val="dk1"/>
                          </a:solidFill>
                          <a:sym typeface="+mn-ea"/>
                        </a:rPr>
                        <a:t>咨询师、老手、新手、资深员工</a:t>
                      </a:r>
                      <a:endParaRPr sz="2400" b="0" dirty="0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878840">
                <a:tc>
                  <a:txBody>
                    <a:bodyPr/>
                    <a:lstStyle/>
                    <a:p>
                      <a:pPr algn="l" defTabSz="914400"/>
                      <a:r>
                        <a:rPr sz="2400" b="1" dirty="0">
                          <a:solidFill>
                            <a:schemeClr val="lt1"/>
                          </a:solidFill>
                          <a:sym typeface="+mn-ea"/>
                        </a:rPr>
                        <a:t>上班第一天，其他老员工对“我”和小林的态度如何？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给......沏茶/咖啡</a:t>
                      </a:r>
                      <a:endParaRPr sz="2400" dirty="0"/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唯独剩下</a:t>
                      </a:r>
                      <a:endParaRPr sz="2400" dirty="0"/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边缘化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988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2400" b="1" dirty="0">
                          <a:solidFill>
                            <a:schemeClr val="lt1"/>
                          </a:solidFill>
                          <a:sym typeface="+mn-ea"/>
                        </a:rPr>
                        <a:t>“我”和小林在公司的工作与别人有何不同？为什么？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“我”和小林的业务......，件件......，有时候......</a:t>
                      </a:r>
                      <a:endParaRPr sz="2400" dirty="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别人的工作......，成天……，还有人……</a:t>
                      </a:r>
                      <a:endParaRPr sz="2400" dirty="0">
                        <a:sym typeface="+mn-ea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我发现，领导分配业务时，……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318385"/>
          <a:ext cx="11854180" cy="3425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17845"/>
                <a:gridCol w="6236335"/>
              </a:tblGrid>
              <a:tr h="1027430"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“我”和小林如何对待自己的工作？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b="0" dirty="0">
                          <a:solidFill>
                            <a:schemeClr val="dk1"/>
                          </a:solidFill>
                          <a:sym typeface="+mn-ea"/>
                        </a:rPr>
                        <a:t>不计较、全力以赴、不怠慢、不敷衍、想方设法、不凑合</a:t>
                      </a:r>
                      <a:endParaRPr sz="2400" b="0" dirty="0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8788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2400" b="1" dirty="0">
                          <a:solidFill>
                            <a:schemeClr val="lt1"/>
                          </a:solidFill>
                          <a:sym typeface="+mn-ea"/>
                        </a:rPr>
                        <a:t>“我们”在公司的处境有了什么变化？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1. 业务能力...... </a:t>
                      </a:r>
                      <a:r>
                        <a:rPr lang="en-US" sz="2400" dirty="0">
                          <a:sym typeface="+mn-ea"/>
                        </a:rPr>
                        <a:t>     </a:t>
                      </a:r>
                      <a:r>
                        <a:rPr sz="2400" dirty="0">
                          <a:sym typeface="+mn-ea"/>
                        </a:rPr>
                        <a:t>2. 客户......
3. 接手             </a:t>
                      </a:r>
                      <a:r>
                        <a:rPr lang="en-US" sz="2400" dirty="0">
                          <a:sym typeface="+mn-ea"/>
                        </a:rPr>
                        <a:t>      </a:t>
                      </a:r>
                      <a:r>
                        <a:rPr sz="2400" dirty="0">
                          <a:sym typeface="+mn-ea"/>
                        </a:rPr>
                        <a:t>4. 年度考核……
5. ……热情起来    </a:t>
                      </a:r>
                      <a:r>
                        <a:rPr lang="en-US" sz="2400" dirty="0">
                          <a:sym typeface="+mn-ea"/>
                        </a:rPr>
                        <a:t> </a:t>
                      </a:r>
                      <a:r>
                        <a:rPr sz="2400" dirty="0">
                          <a:sym typeface="+mn-ea"/>
                        </a:rPr>
                        <a:t>6. 新人......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1988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2400" b="1" dirty="0">
                          <a:solidFill>
                            <a:schemeClr val="lt1"/>
                          </a:solidFill>
                          <a:sym typeface="+mn-ea"/>
                        </a:rPr>
                        <a:t>通过“职场插班生”的经历，“我”有什么收获？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展示……魅力</a:t>
                      </a:r>
                      <a:endParaRPr sz="2400" dirty="0"/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sz="2400" dirty="0">
                          <a:sym typeface="+mn-ea"/>
                        </a:rPr>
                        <a:t>施展才能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清早上班，和新同事一一认识后，我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以为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一天的工作就此开始，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没想到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赵姐工作的第一件事是忙着沏茶和咖啡，给张哥端一碗，给孙姐送一杯……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我想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这单位风气真好，明天这事我来做。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5565" y="4449035"/>
            <a:ext cx="8199120" cy="951414"/>
          </a:xfrm>
          <a:prstGeom prst="rect">
            <a:avLst/>
          </a:prstGeom>
          <a:ln w="12700" cmpd="sng">
            <a:noFill/>
            <a:prstDash val="solid"/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今天在办公室，我怎么也找不到自己的手机了，我以为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，没想到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，我想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               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ldLvl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其实，进入新单位，作为一个职场插班生，这个过程，正是施展你人格魅力的时候，遇到困难，也是你施展才能的时机。</a:t>
            </a:r>
            <a:endParaRPr lang="zh-CN" altLang="en-US" sz="28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346575"/>
            <a:ext cx="8504555" cy="1651635"/>
          </a:xfrm>
          <a:prstGeom prst="rect">
            <a:avLst/>
          </a:prstGeom>
          <a:ln w="12700" cmpd="sng">
            <a:noFill/>
            <a:prstDash val="solid"/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其实，进入</a:t>
            </a:r>
            <a:r>
              <a:rPr lang="zh-CN" altLang="en-US" sz="28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，作为</a:t>
            </a:r>
            <a:r>
              <a:rPr lang="zh-CN" altLang="en-US" sz="28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，这个过程，正是</a:t>
            </a:r>
            <a:r>
              <a:rPr lang="zh-CN" altLang="en-US" sz="28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的时候，遇到 </a:t>
            </a:r>
            <a:r>
              <a:rPr lang="zh-CN" altLang="en-US" sz="28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，也是</a:t>
            </a:r>
            <a:r>
              <a:rPr lang="zh-CN" altLang="en-US" sz="28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</a:t>
            </a:r>
            <a:r>
              <a:rPr lang="zh-CN" altLang="en-US" sz="28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的时机。               </a:t>
            </a:r>
            <a:r>
              <a:rPr lang="zh-CN" altLang="en-US" sz="28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</a:t>
            </a:r>
            <a:endParaRPr lang="zh-CN" altLang="en-US" sz="28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ldLvl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106930" y="427355"/>
            <a:ext cx="7488555" cy="1101725"/>
          </a:xfrm>
          <a:prstGeom prst="roundRect">
            <a:avLst/>
          </a:prstGeom>
          <a:noFill/>
          <a:ln w="19050">
            <a:solidFill>
              <a:srgbClr val="CFB2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7"/>
          <p:cNvSpPr txBox="1"/>
          <p:nvPr/>
        </p:nvSpPr>
        <p:spPr>
          <a:xfrm>
            <a:off x="2218055" y="465455"/>
            <a:ext cx="726694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rPr>
              <a:t>当你到了一个新环境时（比如转学到一个新的班级、刚加入一个新的球队或团体、第一天工作等等），曾经受到热情欢迎还是冷淡对待？具体说一说你当时的感受。</a:t>
            </a:r>
            <a:endParaRPr lang="zh-CN" altLang="en-US" sz="2000" b="1" dirty="0">
              <a:solidFill>
                <a:srgbClr val="CFB26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imSun" panose="02010600030101010101" pitchFamily="2" charset="-122"/>
              <a:sym typeface="+mn-ea"/>
            </a:endParaRPr>
          </a:p>
        </p:txBody>
      </p: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1275" y="2159635"/>
            <a:ext cx="4500880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645" y="2988310"/>
            <a:ext cx="82556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通过“我”进入职场初期的经历，告诉我们在刚进入职场时可能会遇到一些不公平的对待，可是如果我们不放弃，坚持努力，一定会得到大家的认可。你在进入一个新的团体时（比如：公司、球队、班级、乐队等），是否也遇到过类似的情况，你是怎样做的？最后的结果如何？参考课文以“初入......”为题，写一篇300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230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29540" y="2160164"/>
          <a:ext cx="11959590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2733675"/>
                <a:gridCol w="7803515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性感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身材性感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她是一位性感明星。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澄清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澄清事实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他决心一定要澄清事情的真相。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奠定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奠定基础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他数年来的刻苦训练为赢得今天的大赛奠定了基础。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动机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没有动机/动机不纯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即便动机是好的，如果方法不对，也会把事情办坏。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断绝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断绝来往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和他那样的人断绝往来绝对是明智的。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见闻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旅游见闻/增长见闻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旅游不光使我们增长见闻，还能让我们认识更多的朋友。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章程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公司章程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员工们都应该熟悉本公司的章程。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230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237338" y="2378853"/>
          <a:ext cx="11331575" cy="396613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2733675"/>
                <a:gridCol w="7175500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周年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结婚周年/周年庆典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明天是我们公司成立十周年庆典。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起草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起草文件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我起草了一个俱乐部章程，你再修改一下。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无赖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耍无赖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谁都不喜欢毫不讲理的无赖。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暧昧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态度暧昧/关系暧昧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你有没有发现，咱们办公室的小王和小李关系有点儿暧昧</a:t>
                      </a:r>
                      <a:r>
                        <a:rPr lang="zh-CN" sz="2400" dirty="0">
                          <a:sym typeface="+mn-ea"/>
                        </a:rPr>
                        <a:t>。</a:t>
                      </a:r>
                      <a:endParaRPr lang="zh-CN" sz="24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后顾之忧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只有不断完善社会保障制度，才能让人民生活没有后顾之忧。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Lesson6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微信图片_20221010001239.jpg微信图片_2022101000123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10.png1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微信图片_202210100012391.jpg微信图片_20221010001239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1(1).png1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shàng rèn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上 任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take office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111" y="5401945"/>
            <a:ext cx="71646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新市长上任一年来，市民对他的工作很满意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100012391.jpg微信图片_20221010001239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(1).png1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10001239.jpg微信图片_2022101000123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5.jpg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39339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zhí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wèi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职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位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position, post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8" y="9292"/>
              <a:ext cx="8398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我在公司的职位是咨询师。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UNIT_PLACING_PICTURE_USER_VIEWPORT" val="{&quot;height&quot;:1700.787353515625,&quot;width&quot;:1700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8.xml><?xml version="1.0" encoding="utf-8"?>
<p:tagLst xmlns:p="http://schemas.openxmlformats.org/presentationml/2006/main">
  <p:tag name="KSO_WM_SPECIAL_SOURCE" val="bdnull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KSO_WM_UNIT_TABLE_BEAUTIFY" val="smartTable{a3504bfe-9be4-4cbb-8cd9-10c76e4b185a}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7.xml><?xml version="1.0" encoding="utf-8"?>
<p:tagLst xmlns:p="http://schemas.openxmlformats.org/presentationml/2006/main">
  <p:tag name="KSO_WM_SPECIAL_SOURCE" val="bdnull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PECIAL_SOURCE" val="bdnull"/>
</p:tagLst>
</file>

<file path=ppt/tags/tag44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p="http://schemas.openxmlformats.org/presentationml/2006/main">
  <p:tag name="KSO_WM_SPECIAL_SOURCE" val="bdnull"/>
</p:tagLst>
</file>

<file path=ppt/tags/tag443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p="http://schemas.openxmlformats.org/presentationml/2006/main">
  <p:tag name="KSO_WM_SPECIAL_SOURCE" val="bdnull"/>
</p:tagLst>
</file>

<file path=ppt/tags/tag445.xml><?xml version="1.0" encoding="utf-8"?>
<p:tagLst xmlns:p="http://schemas.openxmlformats.org/presentationml/2006/main">
  <p:tag name="KSO_WM_UNIT_TABLE_BEAUTIFY" val="smartTable{ac5cdef5-b64f-45b7-a512-3dbb7f1231da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11193</Words>
  <Application>WPS Presentation</Application>
  <PresentationFormat>宽屏</PresentationFormat>
  <Paragraphs>1391</Paragraphs>
  <Slides>73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8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方正喵呜体</vt:lpstr>
      <vt:lpstr>Times New Roman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1712</cp:revision>
  <dcterms:created xsi:type="dcterms:W3CDTF">2022-10-09T22:55:00Z</dcterms:created>
  <dcterms:modified xsi:type="dcterms:W3CDTF">2022-11-02T16:01:58Z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